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Default Extension="bin" ContentType="application/vnd.openxmlformats-officedocument.oleObject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media/audio1" ContentType="audio/x-wav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87" r:id="rId1"/>
  </p:sldMasterIdLst>
  <p:notesMasterIdLst>
    <p:notesMasterId r:id="rId30"/>
  </p:notesMasterIdLst>
  <p:handoutMasterIdLst>
    <p:handoutMasterId r:id="rId31"/>
  </p:handoutMasterIdLst>
  <p:sldIdLst>
    <p:sldId id="296" r:id="rId2"/>
    <p:sldId id="294" r:id="rId3"/>
    <p:sldId id="299" r:id="rId4"/>
    <p:sldId id="300" r:id="rId5"/>
    <p:sldId id="302" r:id="rId6"/>
    <p:sldId id="303" r:id="rId7"/>
    <p:sldId id="301" r:id="rId8"/>
    <p:sldId id="304" r:id="rId9"/>
    <p:sldId id="305" r:id="rId10"/>
    <p:sldId id="273" r:id="rId11"/>
    <p:sldId id="260" r:id="rId12"/>
    <p:sldId id="277" r:id="rId13"/>
    <p:sldId id="279" r:id="rId14"/>
    <p:sldId id="298" r:id="rId15"/>
    <p:sldId id="259" r:id="rId16"/>
    <p:sldId id="282" r:id="rId17"/>
    <p:sldId id="283" r:id="rId18"/>
    <p:sldId id="284" r:id="rId19"/>
    <p:sldId id="285" r:id="rId20"/>
    <p:sldId id="286" r:id="rId21"/>
    <p:sldId id="287" r:id="rId22"/>
    <p:sldId id="288" r:id="rId23"/>
    <p:sldId id="289" r:id="rId24"/>
    <p:sldId id="290" r:id="rId25"/>
    <p:sldId id="291" r:id="rId26"/>
    <p:sldId id="292" r:id="rId27"/>
    <p:sldId id="293" r:id="rId28"/>
    <p:sldId id="295" r:id="rId29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000000"/>
    <a:srgbClr val="D822A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  <p:sld r:id="rId5" collapse="1"/>
      <p:sld r:id="rId6" collapse="1"/>
      <p:sld r:id="rId7" collapse="1"/>
      <p:sld r:id="rId8" collapse="1"/>
      <p:sld r:id="rId9" collapse="1"/>
      <p:sld r:id="rId10" collapse="1"/>
      <p:sld r:id="rId11" collapse="1"/>
      <p:sld r:id="rId12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40" d="100"/>
          <a:sy n="40" d="100"/>
        </p:scale>
        <p:origin x="-1488" y="-96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_rels/viewProps.xml.rels><?xml version="1.0" encoding="UTF-8" standalone="yes"?>
<Relationships xmlns="http://schemas.openxmlformats.org/package/2006/relationships"><Relationship Id="rId8" Type="http://schemas.openxmlformats.org/officeDocument/2006/relationships/slide" Target="slides/slide23.xml"/><Relationship Id="rId3" Type="http://schemas.openxmlformats.org/officeDocument/2006/relationships/slide" Target="slides/slide18.xml"/><Relationship Id="rId7" Type="http://schemas.openxmlformats.org/officeDocument/2006/relationships/slide" Target="slides/slide22.xml"/><Relationship Id="rId12" Type="http://schemas.openxmlformats.org/officeDocument/2006/relationships/slide" Target="slides/slide27.xml"/><Relationship Id="rId2" Type="http://schemas.openxmlformats.org/officeDocument/2006/relationships/slide" Target="slides/slide17.xml"/><Relationship Id="rId1" Type="http://schemas.openxmlformats.org/officeDocument/2006/relationships/slide" Target="slides/slide16.xml"/><Relationship Id="rId6" Type="http://schemas.openxmlformats.org/officeDocument/2006/relationships/slide" Target="slides/slide21.xml"/><Relationship Id="rId11" Type="http://schemas.openxmlformats.org/officeDocument/2006/relationships/slide" Target="slides/slide26.xml"/><Relationship Id="rId5" Type="http://schemas.openxmlformats.org/officeDocument/2006/relationships/slide" Target="slides/slide20.xml"/><Relationship Id="rId10" Type="http://schemas.openxmlformats.org/officeDocument/2006/relationships/slide" Target="slides/slide25.xml"/><Relationship Id="rId4" Type="http://schemas.openxmlformats.org/officeDocument/2006/relationships/slide" Target="slides/slide19.xml"/><Relationship Id="rId9" Type="http://schemas.openxmlformats.org/officeDocument/2006/relationships/slide" Target="slides/slide2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image" Target="../media/image13.jpe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png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image" Target="../media/image13.jpe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/>
            </a:lvl1pPr>
          </a:lstStyle>
          <a:p>
            <a:endParaRPr lang="en-US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/>
            </a:lvl1pPr>
          </a:lstStyle>
          <a:p>
            <a:endParaRPr lang="en-US"/>
          </a:p>
        </p:txBody>
      </p:sp>
      <p:sp>
        <p:nvSpPr>
          <p:cNvPr id="2560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/>
            </a:lvl1pPr>
          </a:lstStyle>
          <a:p>
            <a:r>
              <a:rPr lang="en-US"/>
              <a:t>www.manavata.org</a:t>
            </a:r>
          </a:p>
        </p:txBody>
      </p:sp>
      <p:sp>
        <p:nvSpPr>
          <p:cNvPr id="2560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/>
            </a:lvl1pPr>
          </a:lstStyle>
          <a:p>
            <a:fld id="{F63C4510-997A-4587-9EF9-F3558864DB85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/>
            </a:lvl1pPr>
          </a:lstStyle>
          <a:p>
            <a:endParaRPr lang="en-US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/>
            </a:lvl1pPr>
          </a:lstStyle>
          <a:p>
            <a:endParaRPr lang="en-US"/>
          </a:p>
        </p:txBody>
      </p:sp>
      <p:sp>
        <p:nvSpPr>
          <p:cNvPr id="215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150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151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/>
            </a:lvl1pPr>
          </a:lstStyle>
          <a:p>
            <a:r>
              <a:rPr lang="en-US"/>
              <a:t>www.manavata.org</a:t>
            </a:r>
          </a:p>
        </p:txBody>
      </p:sp>
      <p:sp>
        <p:nvSpPr>
          <p:cNvPr id="2151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/>
            </a:lvl1pPr>
          </a:lstStyle>
          <a:p>
            <a:fld id="{9E6CCD3A-C8AE-42EA-893C-42B5DD07346A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www.manavata.org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A046940-1F62-400D-B385-3EA50B18DE06}" type="slidenum">
              <a:rPr lang="en-US"/>
              <a:pPr/>
              <a:t>10</a:t>
            </a:fld>
            <a:endParaRPr lang="en-US"/>
          </a:p>
        </p:txBody>
      </p:sp>
      <p:sp>
        <p:nvSpPr>
          <p:cNvPr id="29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3F5DDCEC-9DFD-4071-B615-257CB48DF655}" type="slidenum">
              <a:rPr lang="en-AU"/>
              <a:pPr/>
              <a:t>16</a:t>
            </a:fld>
            <a:endParaRPr lang="en-AU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1F934702-CF88-4C43-A1B5-0CF654B1A535}" type="slidenum">
              <a:rPr lang="en-AU"/>
              <a:pPr/>
              <a:t>17</a:t>
            </a:fld>
            <a:endParaRPr lang="en-AU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78C1B04E-A05B-4500-8824-BFE5CC7DC034}" type="slidenum">
              <a:rPr lang="en-AU"/>
              <a:pPr/>
              <a:t>18</a:t>
            </a:fld>
            <a:endParaRPr lang="en-AU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C9DF6FF5-EF90-441D-872A-0BC08A73E99C}" type="slidenum">
              <a:rPr lang="en-AU"/>
              <a:pPr/>
              <a:t>19</a:t>
            </a:fld>
            <a:endParaRPr lang="en-AU"/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552EA121-EC91-40A8-83AB-6E0F07EA38C0}" type="slidenum">
              <a:rPr lang="en-AU"/>
              <a:pPr/>
              <a:t>20</a:t>
            </a:fld>
            <a:endParaRPr lang="en-AU"/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D0A925B7-54D8-4833-ACC0-E104EDD5771E}" type="slidenum">
              <a:rPr lang="en-AU"/>
              <a:pPr/>
              <a:t>21</a:t>
            </a:fld>
            <a:endParaRPr lang="en-AU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5E740CB5-24BD-4010-AB9D-1086B810AF38}" type="slidenum">
              <a:rPr lang="en-AU"/>
              <a:pPr/>
              <a:t>22</a:t>
            </a:fld>
            <a:endParaRPr lang="en-AU"/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962E6A3E-9453-48BC-8588-BAE64592DE5E}" type="slidenum">
              <a:rPr lang="en-AU"/>
              <a:pPr/>
              <a:t>23</a:t>
            </a:fld>
            <a:endParaRPr lang="en-AU"/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4387B9FB-4290-41D5-899A-F93461CD0038}" type="slidenum">
              <a:rPr lang="en-AU"/>
              <a:pPr/>
              <a:t>24</a:t>
            </a:fld>
            <a:endParaRPr lang="en-AU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529C9990-2E0C-4C23-BA05-7078AA0EE8D6}" type="slidenum">
              <a:rPr lang="en-AU"/>
              <a:pPr/>
              <a:t>25</a:t>
            </a:fld>
            <a:endParaRPr lang="en-AU"/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5F2011B8-EA92-4D0C-A23E-8867F932E283}" type="slidenum">
              <a:rPr lang="en-AU"/>
              <a:pPr/>
              <a:t>26</a:t>
            </a:fld>
            <a:endParaRPr lang="en-AU"/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ED118632-B6FE-4A37-85E5-EEDBC04D800B}" type="slidenum">
              <a:rPr lang="en-AU"/>
              <a:pPr/>
              <a:t>27</a:t>
            </a:fld>
            <a:endParaRPr lang="en-AU"/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ounded Rectangle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0" name="Subtitle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www.manavata.org</a:t>
            </a:r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771330E-0112-45C5-A468-8FFE808B812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www.manavata.org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993E2A9-B439-400E-8F10-91574C8615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ed Rectangle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www.manavata.org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A65AB2-5F7C-42D2-A188-386C2DCEF5A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www.manavata.org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BA7E67-D271-40C9-8581-8C32DA478D7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www.manavata.org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696C7C9-208C-430C-889B-69ABB62F2E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www.manavata.org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6F8425C-BC4B-42AC-A1C9-3A93044BA6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www.manavata.org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E3332AC-08D0-4A7B-868B-A5644F809C0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www.manavata.org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5EE1DAE-7085-42D2-87A4-F2FC42493E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 Single Corner Rectangle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www.manavata.org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BB3249-4FFA-4A99-B536-EF3760A0B46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www.manavata.org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B645FE-DD3C-4587-A491-0912D856D75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www.manavata.org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ADBA75-025E-4EA8-AECE-9190094D885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ounded Rectangle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r>
              <a:rPr lang="en-US" smtClean="0"/>
              <a:t>www.manavata.org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9DA09825-CE54-4E12-8201-CC2421CB974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p:hf hdr="0" dt="0"/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2.bin"/><Relationship Id="rId4" Type="http://schemas.openxmlformats.org/officeDocument/2006/relationships/audio" Target="../media/audio1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oleObject" Target="../embeddings/oleObject3.bin"/><Relationship Id="rId4" Type="http://schemas.openxmlformats.org/officeDocument/2006/relationships/audio" Target="../media/audio1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oleObject" Target="../embeddings/oleObject4.bin"/><Relationship Id="rId4" Type="http://schemas.openxmlformats.org/officeDocument/2006/relationships/audio" Target="../media/audio1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5" Type="http://schemas.openxmlformats.org/officeDocument/2006/relationships/oleObject" Target="../embeddings/oleObject5.bin"/><Relationship Id="rId4" Type="http://schemas.openxmlformats.org/officeDocument/2006/relationships/audio" Target="../media/audio1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5" Type="http://schemas.openxmlformats.org/officeDocument/2006/relationships/oleObject" Target="../embeddings/oleObject6.bin"/><Relationship Id="rId4" Type="http://schemas.openxmlformats.org/officeDocument/2006/relationships/audio" Target="../media/audio1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5" Type="http://schemas.openxmlformats.org/officeDocument/2006/relationships/oleObject" Target="../embeddings/oleObject7.bin"/><Relationship Id="rId4" Type="http://schemas.openxmlformats.org/officeDocument/2006/relationships/audio" Target="../media/audio1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5" Type="http://schemas.openxmlformats.org/officeDocument/2006/relationships/oleObject" Target="../embeddings/oleObject8.bin"/><Relationship Id="rId4" Type="http://schemas.openxmlformats.org/officeDocument/2006/relationships/audio" Target="../media/audio1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5" Type="http://schemas.openxmlformats.org/officeDocument/2006/relationships/oleObject" Target="../embeddings/oleObject9.bin"/><Relationship Id="rId4" Type="http://schemas.openxmlformats.org/officeDocument/2006/relationships/audio" Target="../media/audio1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5" Type="http://schemas.openxmlformats.org/officeDocument/2006/relationships/oleObject" Target="../embeddings/oleObject10.bin"/><Relationship Id="rId4" Type="http://schemas.openxmlformats.org/officeDocument/2006/relationships/audio" Target="../media/audio1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5" Type="http://schemas.openxmlformats.org/officeDocument/2006/relationships/oleObject" Target="../embeddings/oleObject11.bin"/><Relationship Id="rId4" Type="http://schemas.openxmlformats.org/officeDocument/2006/relationships/audio" Target="../media/audio1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5" Type="http://schemas.openxmlformats.org/officeDocument/2006/relationships/oleObject" Target="../embeddings/oleObject12.bin"/><Relationship Id="rId4" Type="http://schemas.openxmlformats.org/officeDocument/2006/relationships/audio" Target="../media/audio1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www.manavata.org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332AC-08D0-4A7B-868B-A5644F809C0E}" type="slidenum">
              <a:rPr lang="en-US" smtClean="0"/>
              <a:pPr/>
              <a:t>1</a:t>
            </a:fld>
            <a:endParaRPr lang="en-US"/>
          </a:p>
        </p:txBody>
      </p:sp>
      <p:pic>
        <p:nvPicPr>
          <p:cNvPr id="6" name="Picture 2" descr="http://www.hopefoundation.ie/wp-content/uploads/2013/05/yoga-pi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Oval 6"/>
          <p:cNvSpPr/>
          <p:nvPr/>
        </p:nvSpPr>
        <p:spPr>
          <a:xfrm>
            <a:off x="838200" y="5410200"/>
            <a:ext cx="7315200" cy="1447800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rgbClr val="FF0000"/>
                </a:solidFill>
              </a:rPr>
              <a:t>WELCOME</a:t>
            </a:r>
          </a:p>
          <a:p>
            <a:pPr algn="ctr"/>
            <a:r>
              <a:rPr lang="en-US" sz="3200" dirty="0" smtClean="0">
                <a:solidFill>
                  <a:schemeClr val="tx2">
                    <a:lumMod val="10000"/>
                  </a:schemeClr>
                </a:solidFill>
              </a:rPr>
              <a:t>TOPIC :- YOGA</a:t>
            </a:r>
          </a:p>
          <a:p>
            <a:pPr algn="ctr"/>
            <a:endParaRPr lang="en-US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332AC-08D0-4A7B-868B-A5644F809C0E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6" name="Cloud Callout 5"/>
          <p:cNvSpPr/>
          <p:nvPr/>
        </p:nvSpPr>
        <p:spPr>
          <a:xfrm>
            <a:off x="1905000" y="5105400"/>
            <a:ext cx="5943600" cy="1524000"/>
          </a:xfrm>
          <a:prstGeom prst="cloudCallout">
            <a:avLst>
              <a:gd name="adj1" fmla="val -12020"/>
              <a:gd name="adj2" fmla="val -123081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BY :- RAJESH KUMAR SINGH</a:t>
            </a:r>
            <a:endParaRPr lang="en-US" sz="3200" dirty="0"/>
          </a:p>
        </p:txBody>
      </p:sp>
      <p:pic>
        <p:nvPicPr>
          <p:cNvPr id="7" name="Picture 3" descr="C:\Documents and Settings\Admin\Desktop\12345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90800" y="304800"/>
            <a:ext cx="4800600" cy="480060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www.manavata.org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332AC-08D0-4A7B-868B-A5644F809C0E}" type="slidenum">
              <a:rPr lang="en-US" smtClean="0"/>
              <a:pPr/>
              <a:t>3</a:t>
            </a:fld>
            <a:endParaRPr lang="en-US"/>
          </a:p>
        </p:txBody>
      </p:sp>
      <p:pic>
        <p:nvPicPr>
          <p:cNvPr id="84994" name="Picture 2" descr="http://images.wisegeek.com/woman-looking-sick-with-medicati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04800"/>
            <a:ext cx="3659321" cy="2590800"/>
          </a:xfrm>
          <a:prstGeom prst="rect">
            <a:avLst/>
          </a:prstGeom>
          <a:noFill/>
        </p:spPr>
      </p:pic>
      <p:pic>
        <p:nvPicPr>
          <p:cNvPr id="84996" name="Picture 4" descr="https://encrypted-tbn1.gstatic.com/images?q=tbn:ANd9GcQC7NYapGMvf7bItAWP2vt5y1UXs8w-jH6jgemaD0e8Yr4rp0v2kQ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38800" y="304800"/>
            <a:ext cx="2733675" cy="1666875"/>
          </a:xfrm>
          <a:prstGeom prst="rect">
            <a:avLst/>
          </a:prstGeom>
          <a:noFill/>
        </p:spPr>
      </p:pic>
      <p:pic>
        <p:nvPicPr>
          <p:cNvPr id="84998" name="Picture 6" descr="http://comps.canstockphoto.com/can-stock-photo_csp656695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95800" y="2743200"/>
            <a:ext cx="4286250" cy="3400426"/>
          </a:xfrm>
          <a:prstGeom prst="rect">
            <a:avLst/>
          </a:prstGeom>
          <a:noFill/>
        </p:spPr>
      </p:pic>
      <p:sp>
        <p:nvSpPr>
          <p:cNvPr id="85000" name="AutoShape 8" descr="http://myhusbandisannoying.files.wordpress.com/2011/03/sick_man_picture1.jp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85002" name="Picture 10" descr="http://emotion.ngmnexpo.com/cliparts/2015/09/753709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66800" y="3886200"/>
            <a:ext cx="2371725" cy="19335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www.manavata.org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332AC-08D0-4A7B-868B-A5644F809C0E}" type="slidenum">
              <a:rPr lang="en-US" smtClean="0"/>
              <a:pPr/>
              <a:t>4</a:t>
            </a:fld>
            <a:endParaRPr lang="en-US"/>
          </a:p>
        </p:txBody>
      </p:sp>
      <p:pic>
        <p:nvPicPr>
          <p:cNvPr id="94210" name="Picture 2" descr="https://encrypted-tbn3.gstatic.com/images?q=tbn:ANd9GcTGrmE4h7BAc-ezPEhMmDX5-aYz0Qb30sOuGJ8SicU0FfSE0s_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95400" y="990600"/>
            <a:ext cx="6168699" cy="46863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www.manavata.org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332AC-08D0-4A7B-868B-A5644F809C0E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838200" y="609600"/>
            <a:ext cx="747352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 smtClean="0"/>
              <a:t>What is Healthy means………</a:t>
            </a:r>
            <a:endParaRPr lang="en-US" sz="4400" dirty="0"/>
          </a:p>
        </p:txBody>
      </p:sp>
      <p:sp>
        <p:nvSpPr>
          <p:cNvPr id="6" name="TextBox 5"/>
          <p:cNvSpPr txBox="1"/>
          <p:nvPr/>
        </p:nvSpPr>
        <p:spPr>
          <a:xfrm>
            <a:off x="685800" y="1600200"/>
            <a:ext cx="3810000" cy="46166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609600" y="3276600"/>
            <a:ext cx="2895600" cy="8382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143000" y="1752600"/>
            <a:ext cx="2895600" cy="8382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105400" y="2133600"/>
            <a:ext cx="2895600" cy="8382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5029200" y="4876800"/>
            <a:ext cx="2895600" cy="8382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2000" y="4953000"/>
            <a:ext cx="2895600" cy="8382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www.manavata.org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332AC-08D0-4A7B-868B-A5644F809C0E}" type="slidenum">
              <a:rPr lang="en-US" smtClean="0"/>
              <a:pPr/>
              <a:t>6</a:t>
            </a:fld>
            <a:endParaRPr lang="en-US"/>
          </a:p>
        </p:txBody>
      </p:sp>
      <p:pic>
        <p:nvPicPr>
          <p:cNvPr id="96258" name="Picture 2" descr="https://encrypted-tbn0.gstatic.com/images?q=tbn:ANd9GcSq60ZxqfV-MmugE4Jr3vmcOSApAxwpzjU8g1XgvD2LonO8iQP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0" y="1905000"/>
            <a:ext cx="5486400" cy="3650952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990600" y="990600"/>
            <a:ext cx="12112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Happy..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124200" y="1219200"/>
            <a:ext cx="25547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Disease Free body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143000" y="5715000"/>
            <a:ext cx="25777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Tension free Mind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5029200" y="5943600"/>
            <a:ext cx="28184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Any thing else……..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www.manavata.org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332AC-08D0-4A7B-868B-A5644F809C0E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3733800" y="609600"/>
            <a:ext cx="1283427" cy="18620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15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?</a:t>
            </a:r>
            <a:endParaRPr lang="en-US" sz="115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19200" y="3352800"/>
            <a:ext cx="554190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dirty="0" smtClean="0"/>
              <a:t>What is the Solution</a:t>
            </a:r>
            <a:endParaRPr lang="en-US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www.manavata.org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332AC-08D0-4A7B-868B-A5644F809C0E}" type="slidenum">
              <a:rPr lang="en-US" smtClean="0"/>
              <a:pPr/>
              <a:t>8</a:t>
            </a:fld>
            <a:endParaRPr lang="en-US"/>
          </a:p>
        </p:txBody>
      </p:sp>
      <p:pic>
        <p:nvPicPr>
          <p:cNvPr id="95234" name="Picture 2" descr="https://encrypted-tbn3.gstatic.com/images?q=tbn:ANd9GcS_UbFxm0Qg0UpbqrVc7DRMXjzVi3T2Y8bN4Q9qyAhzGPog5Ol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95400" y="1219200"/>
            <a:ext cx="6248400" cy="48768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371600" y="685800"/>
            <a:ext cx="56182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/>
              <a:t>Many Solutions are there…</a:t>
            </a:r>
            <a:endParaRPr 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www.manavata.org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332AC-08D0-4A7B-868B-A5644F809C0E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1447800" y="1066800"/>
            <a:ext cx="45833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/>
              <a:t>Among those One is…</a:t>
            </a:r>
            <a:endParaRPr lang="en-US" sz="3600" dirty="0"/>
          </a:p>
        </p:txBody>
      </p:sp>
      <p:sp>
        <p:nvSpPr>
          <p:cNvPr id="5" name="Rectangle 4"/>
          <p:cNvSpPr/>
          <p:nvPr/>
        </p:nvSpPr>
        <p:spPr>
          <a:xfrm>
            <a:off x="3048000" y="2667000"/>
            <a:ext cx="256666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Yoga</a:t>
            </a:r>
            <a:endParaRPr lang="en-US" sz="88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609600" y="304800"/>
            <a:ext cx="7772400" cy="18573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400">
                <a:latin typeface="Arial" charset="0"/>
              </a:rPr>
              <a:t>Astanga Yoga </a:t>
            </a:r>
            <a:r>
              <a:rPr lang="en-US" b="0"/>
              <a:t> </a:t>
            </a:r>
          </a:p>
          <a:p>
            <a:pPr algn="ctr">
              <a:spcBef>
                <a:spcPct val="50000"/>
              </a:spcBef>
            </a:pPr>
            <a:r>
              <a:rPr lang="en-US">
                <a:latin typeface="Arial" charset="0"/>
              </a:rPr>
              <a:t>(eight fold  Yoga)</a:t>
            </a:r>
          </a:p>
          <a:p>
            <a:pPr>
              <a:spcBef>
                <a:spcPct val="50000"/>
              </a:spcBef>
            </a:pPr>
            <a:endParaRPr lang="en-US" b="0"/>
          </a:p>
        </p:txBody>
      </p:sp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1752600" y="1676400"/>
            <a:ext cx="5334000" cy="7016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bIns="228600">
            <a:spAutoFit/>
          </a:bodyPr>
          <a:lstStyle/>
          <a:p>
            <a:pPr indent="685800">
              <a:buFont typeface="Wingdings" pitchFamily="2" charset="2"/>
              <a:buChar char="F"/>
            </a:pPr>
            <a:r>
              <a:rPr lang="en-US" sz="2800">
                <a:latin typeface="Arial" charset="0"/>
              </a:rPr>
              <a:t>Yama </a:t>
            </a: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1752600" y="2209800"/>
            <a:ext cx="2667000" cy="5191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buFont typeface="Wingdings" pitchFamily="2" charset="2"/>
              <a:buChar char="F"/>
            </a:pPr>
            <a:r>
              <a:rPr lang="en-US" sz="2800">
                <a:latin typeface="Arial" charset="0"/>
              </a:rPr>
              <a:t>   Niyama</a:t>
            </a:r>
          </a:p>
        </p:txBody>
      </p:sp>
      <p:sp>
        <p:nvSpPr>
          <p:cNvPr id="28677" name="Rectangle 5"/>
          <p:cNvSpPr>
            <a:spLocks noChangeArrowheads="1"/>
          </p:cNvSpPr>
          <p:nvPr/>
        </p:nvSpPr>
        <p:spPr bwMode="auto">
          <a:xfrm>
            <a:off x="1752600" y="2819400"/>
            <a:ext cx="3276600" cy="5191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buFont typeface="Wingdings" pitchFamily="2" charset="2"/>
              <a:buChar char="F"/>
            </a:pPr>
            <a:r>
              <a:rPr lang="en-US" sz="2800">
                <a:latin typeface="Arial" charset="0"/>
              </a:rPr>
              <a:t>   Asana</a:t>
            </a:r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1828800" y="3352800"/>
            <a:ext cx="4267200" cy="5191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buFont typeface="Wingdings" pitchFamily="2" charset="2"/>
              <a:buChar char="F"/>
            </a:pPr>
            <a:r>
              <a:rPr lang="en-US" sz="2800">
                <a:latin typeface="Arial" charset="0"/>
              </a:rPr>
              <a:t>  Pranayama</a:t>
            </a:r>
          </a:p>
        </p:txBody>
      </p:sp>
      <p:sp>
        <p:nvSpPr>
          <p:cNvPr id="28679" name="Rectangle 7"/>
          <p:cNvSpPr>
            <a:spLocks noChangeArrowheads="1"/>
          </p:cNvSpPr>
          <p:nvPr/>
        </p:nvSpPr>
        <p:spPr bwMode="auto">
          <a:xfrm>
            <a:off x="1828800" y="3886200"/>
            <a:ext cx="5105400" cy="5191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buFont typeface="Wingdings" pitchFamily="2" charset="2"/>
              <a:buChar char="F"/>
            </a:pPr>
            <a:r>
              <a:rPr lang="en-US" sz="2800">
                <a:latin typeface="Arial" charset="0"/>
              </a:rPr>
              <a:t>  Pratyahara</a:t>
            </a:r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1828800" y="4495800"/>
            <a:ext cx="4343400" cy="5191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buFont typeface="Wingdings" pitchFamily="2" charset="2"/>
              <a:buChar char="F"/>
            </a:pPr>
            <a:r>
              <a:rPr lang="en-US" sz="2800">
                <a:latin typeface="Arial" charset="0"/>
              </a:rPr>
              <a:t>  Dharana</a:t>
            </a:r>
          </a:p>
        </p:txBody>
      </p:sp>
      <p:sp>
        <p:nvSpPr>
          <p:cNvPr id="28681" name="Rectangle 9"/>
          <p:cNvSpPr>
            <a:spLocks noChangeArrowheads="1"/>
          </p:cNvSpPr>
          <p:nvPr/>
        </p:nvSpPr>
        <p:spPr bwMode="auto">
          <a:xfrm>
            <a:off x="1828800" y="5029200"/>
            <a:ext cx="4267200" cy="5191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buFont typeface="Wingdings" pitchFamily="2" charset="2"/>
              <a:buChar char="F"/>
            </a:pPr>
            <a:r>
              <a:rPr lang="en-US" sz="2800">
                <a:latin typeface="Arial" charset="0"/>
              </a:rPr>
              <a:t>  Dhyana</a:t>
            </a:r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1828800" y="5486400"/>
            <a:ext cx="3886200" cy="5191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buFont typeface="Wingdings" pitchFamily="2" charset="2"/>
              <a:buChar char="F"/>
            </a:pPr>
            <a:r>
              <a:rPr lang="en-US" sz="2800">
                <a:latin typeface="Arial" charset="0"/>
              </a:rPr>
              <a:t>  Samadhi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381000" y="1371600"/>
            <a:ext cx="8839200" cy="49006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800">
                <a:latin typeface="Verdana" pitchFamily="34" charset="0"/>
              </a:rPr>
              <a:t>Yama </a:t>
            </a:r>
            <a:br>
              <a:rPr lang="en-US" sz="2800">
                <a:latin typeface="Verdana" pitchFamily="34" charset="0"/>
              </a:rPr>
            </a:br>
            <a:r>
              <a:rPr lang="en-US">
                <a:latin typeface="Verdana" pitchFamily="34" charset="0"/>
              </a:rPr>
              <a:t>(The five Commandments for Social Discipline)</a:t>
            </a:r>
          </a:p>
          <a:p>
            <a:pPr>
              <a:spcBef>
                <a:spcPct val="50000"/>
              </a:spcBef>
            </a:pPr>
            <a:r>
              <a:rPr lang="en-US" b="0">
                <a:latin typeface="Verdana" pitchFamily="34" charset="0"/>
              </a:rPr>
              <a:t/>
            </a:r>
            <a:br>
              <a:rPr lang="en-US" b="0">
                <a:latin typeface="Verdana" pitchFamily="34" charset="0"/>
              </a:rPr>
            </a:br>
            <a:r>
              <a:rPr lang="en-US" b="0">
                <a:latin typeface="Verdana" pitchFamily="34" charset="0"/>
              </a:rPr>
              <a:t>1. Ahimsa (Non-violence), </a:t>
            </a:r>
            <a:br>
              <a:rPr lang="en-US" b="0">
                <a:latin typeface="Verdana" pitchFamily="34" charset="0"/>
              </a:rPr>
            </a:br>
            <a:r>
              <a:rPr lang="en-US" b="0">
                <a:latin typeface="Verdana" pitchFamily="34" charset="0"/>
              </a:rPr>
              <a:t>2. Satya (Truth) </a:t>
            </a:r>
            <a:br>
              <a:rPr lang="en-US" b="0">
                <a:latin typeface="Verdana" pitchFamily="34" charset="0"/>
              </a:rPr>
            </a:br>
            <a:r>
              <a:rPr lang="en-US" b="0">
                <a:latin typeface="Verdana" pitchFamily="34" charset="0"/>
              </a:rPr>
              <a:t>3. Asteya ( Non-stealing) </a:t>
            </a:r>
            <a:br>
              <a:rPr lang="en-US" b="0">
                <a:latin typeface="Verdana" pitchFamily="34" charset="0"/>
              </a:rPr>
            </a:br>
            <a:r>
              <a:rPr lang="en-US" b="0">
                <a:latin typeface="Verdana" pitchFamily="34" charset="0"/>
              </a:rPr>
              <a:t>4. Aparigraha (None-accumulation of wealth etc..) </a:t>
            </a:r>
            <a:br>
              <a:rPr lang="en-US" b="0">
                <a:latin typeface="Verdana" pitchFamily="34" charset="0"/>
              </a:rPr>
            </a:br>
            <a:r>
              <a:rPr lang="en-US" b="0">
                <a:latin typeface="Verdana" pitchFamily="34" charset="0"/>
              </a:rPr>
              <a:t>5. Brahmacharya (Continence / Celibacy) </a:t>
            </a:r>
            <a:br>
              <a:rPr lang="en-US" b="0">
                <a:latin typeface="Verdana" pitchFamily="34" charset="0"/>
              </a:rPr>
            </a:br>
            <a:r>
              <a:rPr lang="en-US" b="0">
                <a:latin typeface="Verdana" pitchFamily="34" charset="0"/>
              </a:rPr>
              <a:t/>
            </a:r>
            <a:br>
              <a:rPr lang="en-US" b="0">
                <a:latin typeface="Verdana" pitchFamily="34" charset="0"/>
              </a:rPr>
            </a:br>
            <a:r>
              <a:rPr lang="en-US" b="0">
                <a:latin typeface="Verdana" pitchFamily="34" charset="0"/>
              </a:rPr>
              <a:t>The society is at peace if these social restraints are practiced by every citizen.</a:t>
            </a:r>
            <a:endParaRPr lang="en-US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n-US" b="0"/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609600" y="0"/>
            <a:ext cx="7772400" cy="18573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400">
                <a:latin typeface="Arial" charset="0"/>
              </a:rPr>
              <a:t>Astanga Yoga </a:t>
            </a:r>
            <a:r>
              <a:rPr lang="en-US" b="0"/>
              <a:t> </a:t>
            </a:r>
          </a:p>
          <a:p>
            <a:pPr algn="ctr">
              <a:spcBef>
                <a:spcPct val="50000"/>
              </a:spcBef>
            </a:pPr>
            <a:r>
              <a:rPr lang="en-US">
                <a:latin typeface="Arial" charset="0"/>
              </a:rPr>
              <a:t>(eight fold  Yoga)</a:t>
            </a:r>
          </a:p>
          <a:p>
            <a:pPr>
              <a:spcBef>
                <a:spcPct val="50000"/>
              </a:spcBef>
            </a:pPr>
            <a:endParaRPr lang="en-US" b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2"/>
          <p:cNvSpPr txBox="1">
            <a:spLocks noChangeArrowheads="1"/>
          </p:cNvSpPr>
          <p:nvPr/>
        </p:nvSpPr>
        <p:spPr bwMode="auto">
          <a:xfrm>
            <a:off x="304800" y="381000"/>
            <a:ext cx="8534400" cy="54315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5400" dirty="0">
                <a:latin typeface="Arial" charset="0"/>
              </a:rPr>
              <a:t>Yoga for Health</a:t>
            </a:r>
            <a:r>
              <a:rPr lang="en-US" sz="3200" b="0" dirty="0"/>
              <a:t> </a:t>
            </a:r>
          </a:p>
          <a:p>
            <a:pPr algn="just">
              <a:spcBef>
                <a:spcPct val="50000"/>
              </a:spcBef>
            </a:pPr>
            <a:r>
              <a:rPr lang="en-GB" sz="3200" b="0" dirty="0">
                <a:latin typeface="Arial" charset="0"/>
              </a:rPr>
              <a:t>Objectives of the session</a:t>
            </a:r>
          </a:p>
          <a:p>
            <a:pPr algn="just">
              <a:spcBef>
                <a:spcPct val="50000"/>
              </a:spcBef>
              <a:buFont typeface="Wingdings" pitchFamily="2" charset="2"/>
              <a:buChar char="Ø"/>
            </a:pPr>
            <a:r>
              <a:rPr lang="en-GB" sz="3200" b="0" dirty="0" smtClean="0">
                <a:latin typeface="Arial" charset="0"/>
              </a:rPr>
              <a:t>To </a:t>
            </a:r>
            <a:r>
              <a:rPr lang="en-GB" sz="3200" b="0" dirty="0">
                <a:latin typeface="Arial" charset="0"/>
              </a:rPr>
              <a:t>give a simplified view on Yoga for your </a:t>
            </a:r>
            <a:r>
              <a:rPr lang="en-GB" sz="3200" b="0" dirty="0" smtClean="0">
                <a:latin typeface="Arial" charset="0"/>
              </a:rPr>
              <a:t>adoptability.</a:t>
            </a:r>
            <a:endParaRPr lang="en-GB" sz="3200" b="0" dirty="0">
              <a:latin typeface="Arial" charset="0"/>
            </a:endParaRPr>
          </a:p>
          <a:p>
            <a:pPr algn="just">
              <a:spcBef>
                <a:spcPct val="50000"/>
              </a:spcBef>
              <a:buFont typeface="Wingdings" pitchFamily="2" charset="2"/>
              <a:buChar char="Ø"/>
            </a:pPr>
            <a:r>
              <a:rPr lang="en-GB" sz="3200" b="0" dirty="0" smtClean="0">
                <a:latin typeface="Arial" charset="0"/>
              </a:rPr>
              <a:t>15 </a:t>
            </a:r>
            <a:r>
              <a:rPr lang="en-GB" sz="3200" b="0" dirty="0">
                <a:latin typeface="Arial" charset="0"/>
              </a:rPr>
              <a:t>min  effective exercise to keep yourself healthy and </a:t>
            </a:r>
            <a:r>
              <a:rPr lang="en-GB" sz="3200" b="0" dirty="0" smtClean="0">
                <a:latin typeface="Arial" charset="0"/>
              </a:rPr>
              <a:t>stress free.</a:t>
            </a:r>
            <a:endParaRPr lang="en-GB" sz="3200" b="0" dirty="0">
              <a:latin typeface="Arial" charset="0"/>
            </a:endParaRPr>
          </a:p>
          <a:p>
            <a:pPr algn="just">
              <a:spcBef>
                <a:spcPct val="50000"/>
              </a:spcBef>
              <a:buFont typeface="Wingdings" pitchFamily="2" charset="2"/>
              <a:buChar char="Ø"/>
            </a:pPr>
            <a:r>
              <a:rPr lang="en-GB" sz="3200" b="0" dirty="0" smtClean="0">
                <a:latin typeface="Arial" charset="0"/>
              </a:rPr>
              <a:t>Tips </a:t>
            </a:r>
            <a:r>
              <a:rPr lang="en-GB" sz="3200" b="0" dirty="0">
                <a:latin typeface="Arial" charset="0"/>
              </a:rPr>
              <a:t>and Techniques </a:t>
            </a:r>
            <a:r>
              <a:rPr lang="en-GB" sz="3200" b="0" dirty="0" smtClean="0">
                <a:latin typeface="Arial" charset="0"/>
              </a:rPr>
              <a:t>to </a:t>
            </a:r>
            <a:r>
              <a:rPr lang="en-GB" sz="3200" b="0" dirty="0">
                <a:latin typeface="Arial" charset="0"/>
              </a:rPr>
              <a:t>get rid of common </a:t>
            </a:r>
            <a:r>
              <a:rPr lang="en-GB" sz="3200" b="0" dirty="0" smtClean="0">
                <a:latin typeface="Arial" charset="0"/>
              </a:rPr>
              <a:t>problems. </a:t>
            </a:r>
            <a:endParaRPr lang="en-US" sz="3200" b="0" dirty="0">
              <a:latin typeface="Arial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2"/>
          <p:cNvSpPr txBox="1">
            <a:spLocks noChangeArrowheads="1"/>
          </p:cNvSpPr>
          <p:nvPr/>
        </p:nvSpPr>
        <p:spPr bwMode="auto">
          <a:xfrm>
            <a:off x="0" y="381000"/>
            <a:ext cx="9448800" cy="501675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3200" b="0" i="1" u="sng" dirty="0" smtClean="0">
                <a:latin typeface="Arial" charset="0"/>
              </a:rPr>
              <a:t>Simplified </a:t>
            </a:r>
            <a:r>
              <a:rPr lang="en-GB" sz="3200" b="0" i="1" u="sng" dirty="0">
                <a:latin typeface="Arial" charset="0"/>
              </a:rPr>
              <a:t>View</a:t>
            </a:r>
          </a:p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en-GB" sz="3200" b="0" dirty="0">
                <a:latin typeface="Arial" charset="0"/>
              </a:rPr>
              <a:t> Wake up  : </a:t>
            </a:r>
            <a:r>
              <a:rPr lang="en-GB" sz="3200" b="0" dirty="0" smtClean="0">
                <a:latin typeface="Arial" charset="0"/>
              </a:rPr>
              <a:t>Early Morning</a:t>
            </a:r>
            <a:endParaRPr lang="en-GB" sz="3200" b="0" dirty="0">
              <a:latin typeface="Arial" charset="0"/>
            </a:endParaRPr>
          </a:p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en-GB" sz="3200" b="0" dirty="0">
                <a:latin typeface="Arial" charset="0"/>
              </a:rPr>
              <a:t> Clean up  : </a:t>
            </a:r>
            <a:r>
              <a:rPr lang="en-GB" sz="2800" b="0" dirty="0">
                <a:latin typeface="Arial" charset="0"/>
              </a:rPr>
              <a:t>Drink 1.5 </a:t>
            </a:r>
            <a:r>
              <a:rPr lang="en-GB" sz="2800" b="0" dirty="0" smtClean="0">
                <a:latin typeface="Arial" charset="0"/>
              </a:rPr>
              <a:t>Lt. warm  </a:t>
            </a:r>
            <a:r>
              <a:rPr lang="en-GB" sz="2800" b="0" dirty="0">
                <a:latin typeface="Arial" charset="0"/>
              </a:rPr>
              <a:t>water </a:t>
            </a:r>
            <a:r>
              <a:rPr lang="en-GB" sz="2800" b="0" dirty="0" smtClean="0">
                <a:latin typeface="Arial" charset="0"/>
              </a:rPr>
              <a:t>. </a:t>
            </a:r>
            <a:endParaRPr lang="en-GB" sz="2800" b="0" dirty="0">
              <a:latin typeface="Arial" charset="0"/>
            </a:endParaRPr>
          </a:p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en-GB" sz="3200" b="0" dirty="0">
                <a:latin typeface="Arial" charset="0"/>
              </a:rPr>
              <a:t> Warm up  : </a:t>
            </a:r>
            <a:r>
              <a:rPr lang="en-GB" sz="3200" b="0" dirty="0" err="1">
                <a:latin typeface="Arial" charset="0"/>
              </a:rPr>
              <a:t>Surya</a:t>
            </a:r>
            <a:r>
              <a:rPr lang="en-GB" sz="3200" b="0" dirty="0">
                <a:latin typeface="Arial" charset="0"/>
              </a:rPr>
              <a:t> </a:t>
            </a:r>
            <a:r>
              <a:rPr lang="en-GB" sz="3200" b="0" dirty="0" err="1">
                <a:latin typeface="Arial" charset="0"/>
              </a:rPr>
              <a:t>Namaskaras</a:t>
            </a:r>
            <a:endParaRPr lang="en-GB" sz="3200" b="0" dirty="0">
              <a:latin typeface="Arial" charset="0"/>
            </a:endParaRPr>
          </a:p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en-GB" sz="3200" b="0" dirty="0">
                <a:latin typeface="Arial" charset="0"/>
              </a:rPr>
              <a:t> Stretch up: </a:t>
            </a:r>
            <a:r>
              <a:rPr lang="en-GB" sz="3200" b="0" dirty="0" err="1">
                <a:latin typeface="Arial" charset="0"/>
              </a:rPr>
              <a:t>Asanas</a:t>
            </a:r>
            <a:endParaRPr lang="en-GB" sz="3200" b="0" dirty="0">
              <a:latin typeface="Arial" charset="0"/>
            </a:endParaRPr>
          </a:p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en-GB" sz="3200" b="0" dirty="0">
                <a:latin typeface="Arial" charset="0"/>
              </a:rPr>
              <a:t> Fresh up  : </a:t>
            </a:r>
            <a:r>
              <a:rPr lang="en-GB" sz="3200" b="0" dirty="0" err="1">
                <a:latin typeface="Arial" charset="0"/>
              </a:rPr>
              <a:t>Pranayama</a:t>
            </a:r>
            <a:endParaRPr lang="en-GB" sz="3200" b="0" dirty="0">
              <a:latin typeface="Arial" charset="0"/>
            </a:endParaRPr>
          </a:p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en-GB" sz="3200" b="0" dirty="0">
                <a:latin typeface="Arial" charset="0"/>
              </a:rPr>
              <a:t> Joy up      : Meditation</a:t>
            </a:r>
            <a:endParaRPr lang="en-US" sz="3200" b="0" dirty="0">
              <a:latin typeface="Arial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www.manavata.org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332AC-08D0-4A7B-868B-A5644F809C0E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609600" y="304800"/>
            <a:ext cx="7772400" cy="83099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800" dirty="0" smtClean="0">
                <a:latin typeface="Arial" charset="0"/>
              </a:rPr>
              <a:t>Agenda</a:t>
            </a:r>
            <a:endParaRPr lang="en-US" sz="4800" b="0" dirty="0"/>
          </a:p>
        </p:txBody>
      </p:sp>
      <p:sp>
        <p:nvSpPr>
          <p:cNvPr id="6" name="Rectangle 5"/>
          <p:cNvSpPr/>
          <p:nvPr/>
        </p:nvSpPr>
        <p:spPr>
          <a:xfrm>
            <a:off x="1219201" y="2362200"/>
            <a:ext cx="738124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>
              <a:bevelB w="38100" h="38100"/>
            </a:sp3d>
          </a:bodyPr>
          <a:lstStyle/>
          <a:p>
            <a:pPr algn="ctr"/>
            <a:r>
              <a:rPr lang="en-US" sz="5400" dirty="0" smtClean="0">
                <a:solidFill>
                  <a:srgbClr val="FF6600"/>
                </a:solidFill>
                <a:effectLst>
                  <a:outerShdw blurRad="50800" dist="50800" dir="5400000" algn="ctr" rotWithShape="0">
                    <a:schemeClr val="accent1"/>
                  </a:outerShdw>
                </a:effectLst>
                <a:latin typeface="Arial" charset="0"/>
              </a:rPr>
              <a:t>Surya</a:t>
            </a:r>
            <a:r>
              <a:rPr lang="en-US" sz="5400" dirty="0" smtClean="0">
                <a:solidFill>
                  <a:srgbClr val="FF6600"/>
                </a:solidFill>
                <a:latin typeface="Arial" charset="0"/>
              </a:rPr>
              <a:t> </a:t>
            </a:r>
            <a:r>
              <a:rPr lang="en-US" sz="5400" dirty="0" err="1" smtClean="0">
                <a:solidFill>
                  <a:srgbClr val="FF6600"/>
                </a:solidFill>
                <a:latin typeface="Arial" charset="0"/>
              </a:rPr>
              <a:t>Namaskaras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914400" y="381000"/>
            <a:ext cx="7086600" cy="200054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400" dirty="0" smtClean="0">
                <a:latin typeface="Arial" charset="0"/>
              </a:rPr>
              <a:t>Different postures of Surya </a:t>
            </a:r>
            <a:r>
              <a:rPr lang="en-US" sz="4400" dirty="0" err="1">
                <a:latin typeface="Arial" charset="0"/>
              </a:rPr>
              <a:t>Namaskaras</a:t>
            </a:r>
            <a:r>
              <a:rPr lang="en-US" b="0" dirty="0"/>
              <a:t> </a:t>
            </a:r>
          </a:p>
          <a:p>
            <a:pPr algn="ctr">
              <a:spcBef>
                <a:spcPct val="50000"/>
              </a:spcBef>
            </a:pPr>
            <a:endParaRPr lang="en-US" b="0" dirty="0"/>
          </a:p>
        </p:txBody>
      </p:sp>
      <p:pic>
        <p:nvPicPr>
          <p:cNvPr id="9220" name="Picture 4" descr="SuryaNa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1905000"/>
            <a:ext cx="4648200" cy="429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5844" name="Object 4"/>
          <p:cNvGraphicFramePr>
            <a:graphicFrameLocks noChangeAspect="1"/>
          </p:cNvGraphicFramePr>
          <p:nvPr/>
        </p:nvGraphicFramePr>
        <p:xfrm>
          <a:off x="7391400" y="228600"/>
          <a:ext cx="1558925" cy="5638800"/>
        </p:xfrm>
        <a:graphic>
          <a:graphicData uri="http://schemas.openxmlformats.org/presentationml/2006/ole">
            <p:oleObj spid="_x0000_s40962" name="Photo Editor Photo" r:id="rId4" imgW="2809524" imgH="10240804" progId="">
              <p:embed/>
            </p:oleObj>
          </a:graphicData>
        </a:graphic>
      </p:graphicFrame>
      <p:sp>
        <p:nvSpPr>
          <p:cNvPr id="35843" name="Rectangle 3"/>
          <p:cNvSpPr>
            <a:spLocks noGrp="1" noChangeArrowheads="1"/>
          </p:cNvSpPr>
          <p:nvPr>
            <p:ph idx="1"/>
          </p:nvPr>
        </p:nvSpPr>
        <p:spPr>
          <a:xfrm>
            <a:off x="304800" y="457200"/>
            <a:ext cx="6934200" cy="1295400"/>
          </a:xfrm>
        </p:spPr>
        <p:txBody>
          <a:bodyPr>
            <a:normAutofit/>
          </a:bodyPr>
          <a:lstStyle/>
          <a:p>
            <a:pPr algn="ctr" eaLnBrk="1" hangingPunct="1">
              <a:buFont typeface="Wingdings 2" pitchFamily="18" charset="2"/>
              <a:buNone/>
            </a:pPr>
            <a:r>
              <a:rPr lang="en-US" sz="2200" b="1" dirty="0" smtClean="0">
                <a:solidFill>
                  <a:srgbClr val="FF0000"/>
                </a:solidFill>
              </a:rPr>
              <a:t>Position 1 </a:t>
            </a:r>
            <a:r>
              <a:rPr lang="en-US" sz="3600" b="1" dirty="0" smtClean="0">
                <a:solidFill>
                  <a:srgbClr val="FF0000"/>
                </a:solidFill>
              </a:rPr>
              <a:t>- </a:t>
            </a:r>
            <a:r>
              <a:rPr lang="en-US" sz="3600" b="1" dirty="0" err="1" smtClean="0">
                <a:solidFill>
                  <a:srgbClr val="FF0000"/>
                </a:solidFill>
              </a:rPr>
              <a:t>Pranamasana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2200" b="1" dirty="0" smtClean="0">
                <a:solidFill>
                  <a:srgbClr val="FF0000"/>
                </a:solidFill>
              </a:rPr>
              <a:t>(Prayer Pose)</a:t>
            </a:r>
          </a:p>
          <a:p>
            <a:pPr algn="just" eaLnBrk="1" hangingPunct="1">
              <a:buFont typeface="Wingdings 2" pitchFamily="18" charset="2"/>
              <a:buNone/>
            </a:pPr>
            <a:endParaRPr lang="en-US" sz="2200" b="1" dirty="0" smtClean="0">
              <a:solidFill>
                <a:srgbClr val="FF0000"/>
              </a:solidFill>
            </a:endParaRPr>
          </a:p>
        </p:txBody>
      </p:sp>
      <p:sp>
        <p:nvSpPr>
          <p:cNvPr id="35845" name="AutoShape 5"/>
          <p:cNvSpPr>
            <a:spLocks noChangeArrowheads="1"/>
          </p:cNvSpPr>
          <p:nvPr/>
        </p:nvSpPr>
        <p:spPr bwMode="auto">
          <a:xfrm>
            <a:off x="8153400" y="1371600"/>
            <a:ext cx="342900" cy="304800"/>
          </a:xfrm>
          <a:prstGeom prst="star4">
            <a:avLst>
              <a:gd name="adj" fmla="val 12500"/>
            </a:avLst>
          </a:prstGeom>
          <a:solidFill>
            <a:srgbClr val="FF6600"/>
          </a:solidFill>
          <a:ln w="9525">
            <a:solidFill>
              <a:srgbClr val="CC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381000" y="5410200"/>
            <a:ext cx="6858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buClr>
                <a:schemeClr val="accent1"/>
              </a:buClr>
              <a:buFont typeface="Wingdings 2" pitchFamily="18" charset="2"/>
              <a:buChar char="ï"/>
            </a:pPr>
            <a:r>
              <a:rPr lang="en-US" sz="3200" dirty="0" smtClean="0">
                <a:solidFill>
                  <a:srgbClr val="FF0000"/>
                </a:solidFill>
              </a:rPr>
              <a:t>Benefits: establishes  balance,   </a:t>
            </a:r>
          </a:p>
          <a:p>
            <a:pPr eaLnBrk="1" hangingPunct="1">
              <a:buClr>
                <a:schemeClr val="accent1"/>
              </a:buClr>
            </a:pPr>
            <a:r>
              <a:rPr lang="en-US" sz="3200" dirty="0" smtClean="0">
                <a:solidFill>
                  <a:srgbClr val="FF0000"/>
                </a:solidFill>
              </a:rPr>
              <a:t>                    concentration,  calmness </a:t>
            </a:r>
          </a:p>
        </p:txBody>
      </p:sp>
      <p:sp>
        <p:nvSpPr>
          <p:cNvPr id="6" name="Rectangle 5"/>
          <p:cNvSpPr/>
          <p:nvPr/>
        </p:nvSpPr>
        <p:spPr>
          <a:xfrm>
            <a:off x="381000" y="1600200"/>
            <a:ext cx="54102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1" hangingPunct="1">
              <a:buClr>
                <a:schemeClr val="accent1"/>
              </a:buClr>
              <a:buFont typeface="Wingdings 2" pitchFamily="18" charset="2"/>
              <a:buChar char="ï"/>
            </a:pPr>
            <a:r>
              <a:rPr lang="en-US" sz="3200" dirty="0" smtClean="0">
                <a:solidFill>
                  <a:srgbClr val="FF0000"/>
                </a:solidFill>
              </a:rPr>
              <a:t>Breath :		Exhale	</a:t>
            </a:r>
          </a:p>
        </p:txBody>
      </p:sp>
      <p:sp>
        <p:nvSpPr>
          <p:cNvPr id="7" name="Rectangle 6"/>
          <p:cNvSpPr/>
          <p:nvPr/>
        </p:nvSpPr>
        <p:spPr>
          <a:xfrm>
            <a:off x="533400" y="2209800"/>
            <a:ext cx="44582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eaLnBrk="1" hangingPunct="1">
              <a:buClr>
                <a:schemeClr val="accent1"/>
              </a:buClr>
              <a:buFont typeface="Wingdings 2" pitchFamily="18" charset="2"/>
              <a:buChar char="ï"/>
            </a:pPr>
            <a:r>
              <a:rPr lang="en-US" sz="3200" dirty="0" smtClean="0">
                <a:solidFill>
                  <a:srgbClr val="FF0000"/>
                </a:solidFill>
              </a:rPr>
              <a:t>Chakra  :	</a:t>
            </a:r>
            <a:r>
              <a:rPr lang="en-US" sz="3200" dirty="0" err="1" smtClean="0">
                <a:solidFill>
                  <a:srgbClr val="FF0000"/>
                </a:solidFill>
              </a:rPr>
              <a:t>Anahata</a:t>
            </a:r>
            <a:endParaRPr lang="en-US" sz="3200" dirty="0" smtClean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04800" y="2819400"/>
            <a:ext cx="71628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1" hangingPunct="1">
              <a:buClr>
                <a:schemeClr val="accent1"/>
              </a:buClr>
              <a:buFont typeface="Wingdings 2" pitchFamily="18" charset="2"/>
              <a:buChar char="ï"/>
            </a:pPr>
            <a:r>
              <a:rPr lang="en-US" sz="3200" dirty="0" smtClean="0">
                <a:solidFill>
                  <a:srgbClr val="FF0000"/>
                </a:solidFill>
              </a:rPr>
              <a:t>Surya mantra: Om </a:t>
            </a:r>
            <a:r>
              <a:rPr lang="en-US" sz="3200" dirty="0" err="1" smtClean="0">
                <a:solidFill>
                  <a:srgbClr val="FF0000"/>
                </a:solidFill>
              </a:rPr>
              <a:t>Mitraya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Namaha</a:t>
            </a:r>
            <a:endParaRPr lang="en-US" sz="3200" dirty="0" smtClean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04800" y="3505200"/>
            <a:ext cx="71628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1" hangingPunct="1">
              <a:buClr>
                <a:schemeClr val="accent1"/>
              </a:buClr>
              <a:buFont typeface="Wingdings 2" pitchFamily="18" charset="2"/>
              <a:buChar char="ï"/>
            </a:pPr>
            <a:r>
              <a:rPr lang="en-US" sz="3200" dirty="0" smtClean="0">
                <a:solidFill>
                  <a:srgbClr val="FF0000"/>
                </a:solidFill>
              </a:rPr>
              <a:t>Muscles :postural, from soles of feet  </a:t>
            </a:r>
          </a:p>
          <a:p>
            <a:pPr algn="just" eaLnBrk="1" hangingPunct="1">
              <a:buClr>
                <a:schemeClr val="accent1"/>
              </a:buClr>
            </a:pPr>
            <a:r>
              <a:rPr lang="en-US" sz="3200" dirty="0" smtClean="0">
                <a:solidFill>
                  <a:srgbClr val="FF0000"/>
                </a:solidFill>
              </a:rPr>
              <a:t>                     to crown of the head</a:t>
            </a:r>
          </a:p>
        </p:txBody>
      </p:sp>
      <p:sp>
        <p:nvSpPr>
          <p:cNvPr id="10" name="Rectangle 9"/>
          <p:cNvSpPr/>
          <p:nvPr/>
        </p:nvSpPr>
        <p:spPr>
          <a:xfrm>
            <a:off x="381000" y="4648200"/>
            <a:ext cx="6858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1" hangingPunct="1">
              <a:buClr>
                <a:schemeClr val="accent1"/>
              </a:buClr>
              <a:buFont typeface="Wingdings 2" pitchFamily="18" charset="2"/>
              <a:buChar char="ï"/>
            </a:pPr>
            <a:r>
              <a:rPr lang="en-US" sz="3200" dirty="0" smtClean="0">
                <a:solidFill>
                  <a:srgbClr val="FF0000"/>
                </a:solidFill>
              </a:rPr>
              <a:t>Organs/</a:t>
            </a:r>
            <a:r>
              <a:rPr lang="en-US" sz="3200" dirty="0" err="1" smtClean="0">
                <a:solidFill>
                  <a:srgbClr val="FF0000"/>
                </a:solidFill>
              </a:rPr>
              <a:t>glands:cerebellum</a:t>
            </a:r>
            <a:r>
              <a:rPr lang="en-US" sz="3200" dirty="0" smtClean="0">
                <a:solidFill>
                  <a:srgbClr val="FF0000"/>
                </a:solidFill>
              </a:rPr>
              <a:t>, thymus</a:t>
            </a:r>
          </a:p>
        </p:txBody>
      </p:sp>
    </p:spTree>
  </p:cSld>
  <p:clrMapOvr>
    <a:masterClrMapping/>
  </p:clrMapOvr>
  <p:transition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3584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5" grpId="0" animBg="1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6868" name="Object 4" descr="Parchment"/>
          <p:cNvGraphicFramePr>
            <a:graphicFrameLocks noChangeAspect="1"/>
          </p:cNvGraphicFramePr>
          <p:nvPr/>
        </p:nvGraphicFramePr>
        <p:xfrm>
          <a:off x="6640513" y="1752600"/>
          <a:ext cx="2503487" cy="5105400"/>
        </p:xfrm>
        <a:graphic>
          <a:graphicData uri="http://schemas.openxmlformats.org/presentationml/2006/ole">
            <p:oleObj spid="_x0000_s41986" name="Photo Editor Photo" r:id="rId5" imgW="5068007" imgH="10345594" progId="">
              <p:embed/>
            </p:oleObj>
          </a:graphicData>
        </a:graphic>
      </p:graphicFrame>
      <p:sp>
        <p:nvSpPr>
          <p:cNvPr id="36867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52400"/>
            <a:ext cx="8077200" cy="1066800"/>
          </a:xfrm>
        </p:spPr>
        <p:txBody>
          <a:bodyPr>
            <a:normAutofit/>
          </a:bodyPr>
          <a:lstStyle/>
          <a:p>
            <a:pPr algn="ctr" eaLnBrk="1" hangingPunct="1">
              <a:buFont typeface="Wingdings 2" pitchFamily="18" charset="2"/>
              <a:buNone/>
            </a:pPr>
            <a:r>
              <a:rPr lang="en-US" sz="2200" b="1" dirty="0" smtClean="0">
                <a:solidFill>
                  <a:srgbClr val="FF0000"/>
                </a:solidFill>
              </a:rPr>
              <a:t>Position 2 - </a:t>
            </a:r>
            <a:r>
              <a:rPr lang="en-US" b="1" dirty="0" err="1" smtClean="0">
                <a:solidFill>
                  <a:srgbClr val="FF0000"/>
                </a:solidFill>
              </a:rPr>
              <a:t>Hasta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Utthanasana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</a:p>
          <a:p>
            <a:pPr algn="ctr" eaLnBrk="1" hangingPunct="1">
              <a:buFont typeface="Wingdings 2" pitchFamily="18" charset="2"/>
              <a:buNone/>
            </a:pPr>
            <a:r>
              <a:rPr lang="en-US" sz="2200" b="1" dirty="0" smtClean="0">
                <a:solidFill>
                  <a:srgbClr val="FF0000"/>
                </a:solidFill>
              </a:rPr>
              <a:t>(Raised Arm Pose)</a:t>
            </a:r>
          </a:p>
          <a:p>
            <a:pPr algn="ctr" eaLnBrk="1" hangingPunct="1">
              <a:buFont typeface="Wingdings 2" pitchFamily="18" charset="2"/>
              <a:buNone/>
            </a:pPr>
            <a:endParaRPr lang="en-US" sz="2200" b="1" dirty="0" smtClean="0">
              <a:solidFill>
                <a:srgbClr val="FF0000"/>
              </a:solidFill>
            </a:endParaRPr>
          </a:p>
          <a:p>
            <a:pPr eaLnBrk="1" hangingPunct="1">
              <a:buNone/>
            </a:pPr>
            <a:endParaRPr lang="en-AU" sz="2200" dirty="0" smtClean="0">
              <a:solidFill>
                <a:srgbClr val="FF0000"/>
              </a:solidFill>
            </a:endParaRPr>
          </a:p>
          <a:p>
            <a:pPr eaLnBrk="1" hangingPunct="1">
              <a:buNone/>
            </a:pPr>
            <a:endParaRPr lang="en-AU" sz="2200" dirty="0" smtClean="0">
              <a:solidFill>
                <a:srgbClr val="FF0000"/>
              </a:solidFill>
            </a:endParaRPr>
          </a:p>
          <a:p>
            <a:pPr eaLnBrk="1" hangingPunct="1">
              <a:buNone/>
            </a:pPr>
            <a:endParaRPr lang="en-AU" sz="2200" dirty="0" smtClean="0">
              <a:solidFill>
                <a:srgbClr val="FF0000"/>
              </a:solidFill>
            </a:endParaRPr>
          </a:p>
          <a:p>
            <a:pPr eaLnBrk="1" hangingPunct="1">
              <a:buNone/>
            </a:pPr>
            <a:endParaRPr lang="en-AU" sz="2200" dirty="0" smtClean="0">
              <a:solidFill>
                <a:srgbClr val="FF0000"/>
              </a:solidFill>
            </a:endParaRPr>
          </a:p>
          <a:p>
            <a:pPr eaLnBrk="1" hangingPunct="1">
              <a:buNone/>
            </a:pPr>
            <a:endParaRPr lang="en-AU" sz="2200" dirty="0" smtClean="0">
              <a:solidFill>
                <a:srgbClr val="FF0000"/>
              </a:solidFill>
            </a:endParaRPr>
          </a:p>
          <a:p>
            <a:pPr eaLnBrk="1" hangingPunct="1">
              <a:buNone/>
            </a:pPr>
            <a:endParaRPr lang="en-AU" sz="2200" dirty="0" smtClean="0">
              <a:solidFill>
                <a:srgbClr val="FF0000"/>
              </a:solidFill>
            </a:endParaRPr>
          </a:p>
          <a:p>
            <a:pPr eaLnBrk="1" hangingPunct="1">
              <a:buNone/>
            </a:pPr>
            <a:endParaRPr lang="en-AU" sz="2200" dirty="0" smtClean="0">
              <a:solidFill>
                <a:srgbClr val="FF0000"/>
              </a:solidFill>
            </a:endParaRPr>
          </a:p>
          <a:p>
            <a:pPr eaLnBrk="1" hangingPunct="1">
              <a:buNone/>
            </a:pPr>
            <a:endParaRPr lang="en-AU" sz="2200" dirty="0" smtClean="0">
              <a:solidFill>
                <a:srgbClr val="FF0000"/>
              </a:solidFill>
            </a:endParaRPr>
          </a:p>
          <a:p>
            <a:pPr eaLnBrk="1" hangingPunct="1">
              <a:buNone/>
            </a:pPr>
            <a:endParaRPr lang="en-AU" sz="2200" dirty="0" smtClean="0">
              <a:solidFill>
                <a:srgbClr val="FF0000"/>
              </a:solidFill>
            </a:endParaRPr>
          </a:p>
        </p:txBody>
      </p:sp>
      <p:sp>
        <p:nvSpPr>
          <p:cNvPr id="36869" name="AutoShape 5"/>
          <p:cNvSpPr>
            <a:spLocks noChangeArrowheads="1"/>
          </p:cNvSpPr>
          <p:nvPr/>
        </p:nvSpPr>
        <p:spPr bwMode="auto">
          <a:xfrm>
            <a:off x="7848600" y="3124200"/>
            <a:ext cx="342900" cy="304800"/>
          </a:xfrm>
          <a:prstGeom prst="star4">
            <a:avLst>
              <a:gd name="adj" fmla="val 12500"/>
            </a:avLst>
          </a:prstGeom>
          <a:solidFill>
            <a:srgbClr val="FF6600"/>
          </a:solidFill>
          <a:ln w="9525">
            <a:solidFill>
              <a:srgbClr val="CC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228600" y="5105400"/>
            <a:ext cx="64770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buClr>
                <a:schemeClr val="accent1"/>
              </a:buClr>
              <a:buFont typeface="Wingdings 2" pitchFamily="18" charset="2"/>
              <a:buChar char="ï"/>
            </a:pPr>
            <a:endParaRPr lang="en-US" dirty="0" smtClean="0">
              <a:solidFill>
                <a:srgbClr val="FF0000"/>
              </a:solidFill>
            </a:endParaRPr>
          </a:p>
          <a:p>
            <a:pPr eaLnBrk="1" hangingPunct="1">
              <a:buClr>
                <a:schemeClr val="accent1"/>
              </a:buClr>
              <a:buFont typeface="Wingdings 2" pitchFamily="18" charset="2"/>
              <a:buChar char="ï"/>
            </a:pPr>
            <a:r>
              <a:rPr lang="en-US" sz="3200" dirty="0" smtClean="0">
                <a:solidFill>
                  <a:srgbClr val="FF0000"/>
                </a:solidFill>
              </a:rPr>
              <a:t>Benefits opening emotionally, corrects poor posture</a:t>
            </a:r>
          </a:p>
        </p:txBody>
      </p:sp>
      <p:sp>
        <p:nvSpPr>
          <p:cNvPr id="6" name="Rectangle 5"/>
          <p:cNvSpPr/>
          <p:nvPr/>
        </p:nvSpPr>
        <p:spPr>
          <a:xfrm>
            <a:off x="457200" y="1066800"/>
            <a:ext cx="40719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/>
            <a:r>
              <a:rPr lang="en-US" sz="3200" dirty="0" smtClean="0">
                <a:solidFill>
                  <a:srgbClr val="FF0000"/>
                </a:solidFill>
              </a:rPr>
              <a:t>Breath :		Inhale</a:t>
            </a:r>
            <a:endParaRPr lang="en-US" sz="3200" dirty="0"/>
          </a:p>
        </p:txBody>
      </p:sp>
      <p:sp>
        <p:nvSpPr>
          <p:cNvPr id="7" name="Rectangle 6"/>
          <p:cNvSpPr/>
          <p:nvPr/>
        </p:nvSpPr>
        <p:spPr>
          <a:xfrm>
            <a:off x="457200" y="1752600"/>
            <a:ext cx="42416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buClr>
                <a:schemeClr val="accent1"/>
              </a:buClr>
            </a:pPr>
            <a:r>
              <a:rPr lang="en-US" sz="3200" dirty="0" smtClean="0">
                <a:solidFill>
                  <a:srgbClr val="FF0000"/>
                </a:solidFill>
              </a:rPr>
              <a:t>Chakra  :	    </a:t>
            </a:r>
            <a:r>
              <a:rPr lang="en-US" sz="3200" dirty="0" err="1" smtClean="0">
                <a:solidFill>
                  <a:srgbClr val="FF0000"/>
                </a:solidFill>
              </a:rPr>
              <a:t>Vishuddhi</a:t>
            </a:r>
            <a:endParaRPr lang="en-US" sz="3200" dirty="0" smtClean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81000" y="2362200"/>
            <a:ext cx="69342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buClr>
                <a:schemeClr val="accent1"/>
              </a:buClr>
            </a:pPr>
            <a:r>
              <a:rPr lang="en-US" sz="3200" dirty="0" smtClean="0">
                <a:solidFill>
                  <a:srgbClr val="FF0000"/>
                </a:solidFill>
              </a:rPr>
              <a:t>Surya mantra : Om </a:t>
            </a:r>
            <a:r>
              <a:rPr lang="en-US" sz="3200" dirty="0" err="1" smtClean="0">
                <a:solidFill>
                  <a:srgbClr val="FF0000"/>
                </a:solidFill>
              </a:rPr>
              <a:t>Ravaye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Namaha</a:t>
            </a:r>
            <a:endParaRPr lang="en-US" sz="3200" dirty="0" smtClean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04800" y="2895600"/>
            <a:ext cx="67818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buClr>
                <a:schemeClr val="accent1"/>
              </a:buClr>
            </a:pPr>
            <a:r>
              <a:rPr lang="en-US" sz="3200" dirty="0" smtClean="0">
                <a:solidFill>
                  <a:srgbClr val="FF0000"/>
                </a:solidFill>
              </a:rPr>
              <a:t>Muscles: back, shoulders, arms,                </a:t>
            </a:r>
          </a:p>
          <a:p>
            <a:pPr eaLnBrk="1" hangingPunct="1">
              <a:buClr>
                <a:schemeClr val="accent1"/>
              </a:buClr>
            </a:pPr>
            <a:r>
              <a:rPr lang="en-US" sz="3200" dirty="0" smtClean="0">
                <a:solidFill>
                  <a:srgbClr val="FF0000"/>
                </a:solidFill>
              </a:rPr>
              <a:t>                chest, abdomen </a:t>
            </a:r>
          </a:p>
        </p:txBody>
      </p:sp>
      <p:sp>
        <p:nvSpPr>
          <p:cNvPr id="10" name="Rectangle 9"/>
          <p:cNvSpPr/>
          <p:nvPr/>
        </p:nvSpPr>
        <p:spPr>
          <a:xfrm>
            <a:off x="304800" y="3886200"/>
            <a:ext cx="65532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Organs/glands:  kidneys,  intestines, lungs, adrenal glands , thyroid / parathyroid</a:t>
            </a:r>
            <a:endParaRPr lang="en-US" sz="3200" dirty="0"/>
          </a:p>
        </p:txBody>
      </p:sp>
    </p:spTree>
  </p:cSld>
  <p:clrMapOvr>
    <a:masterClrMapping/>
  </p:clrMapOvr>
  <p:transition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3686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9" grpId="0" animBg="1"/>
      <p:bldP spid="36869" grpId="1" animBg="1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7892" name="Object 4"/>
          <p:cNvGraphicFramePr>
            <a:graphicFrameLocks noChangeAspect="1"/>
          </p:cNvGraphicFramePr>
          <p:nvPr/>
        </p:nvGraphicFramePr>
        <p:xfrm>
          <a:off x="6764338" y="3352800"/>
          <a:ext cx="2379662" cy="3505200"/>
        </p:xfrm>
        <a:graphic>
          <a:graphicData uri="http://schemas.openxmlformats.org/presentationml/2006/ole">
            <p:oleObj spid="_x0000_s43010" name="Photo Editor Photo" r:id="rId5" imgW="5057143" imgH="7085714" progId="">
              <p:embed/>
            </p:oleObj>
          </a:graphicData>
        </a:graphic>
      </p:graphicFrame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>
          <a:xfrm>
            <a:off x="609600" y="1600200"/>
            <a:ext cx="7772400" cy="4343400"/>
          </a:xfrm>
        </p:spPr>
        <p:txBody>
          <a:bodyPr/>
          <a:lstStyle/>
          <a:p>
            <a:pPr algn="ctr" eaLnBrk="1" hangingPunct="1">
              <a:buFont typeface="Wingdings 2" pitchFamily="18" charset="2"/>
              <a:buNone/>
            </a:pPr>
            <a:endParaRPr lang="en-US" sz="2200" b="1" dirty="0" smtClean="0">
              <a:solidFill>
                <a:srgbClr val="FF0000"/>
              </a:solidFill>
            </a:endParaRPr>
          </a:p>
          <a:p>
            <a:pPr eaLnBrk="1" hangingPunct="1">
              <a:buClr>
                <a:schemeClr val="accent1"/>
              </a:buClr>
              <a:buFont typeface="Wingdings 2" pitchFamily="18" charset="2"/>
              <a:buChar char="ï"/>
            </a:pPr>
            <a:r>
              <a:rPr lang="en-US" sz="2200" dirty="0" smtClean="0">
                <a:solidFill>
                  <a:srgbClr val="FF0000"/>
                </a:solidFill>
              </a:rPr>
              <a:t>Breath 		Exhale	</a:t>
            </a:r>
          </a:p>
          <a:p>
            <a:pPr eaLnBrk="1" hangingPunct="1">
              <a:buClr>
                <a:schemeClr val="accent1"/>
              </a:buClr>
              <a:buFont typeface="Wingdings 2" pitchFamily="18" charset="2"/>
              <a:buChar char="ï"/>
            </a:pPr>
            <a:r>
              <a:rPr lang="en-US" sz="2200" dirty="0" smtClean="0">
                <a:solidFill>
                  <a:srgbClr val="FF0000"/>
                </a:solidFill>
              </a:rPr>
              <a:t>Chakra  		</a:t>
            </a:r>
            <a:r>
              <a:rPr lang="en-US" sz="2200" dirty="0" err="1" smtClean="0">
                <a:solidFill>
                  <a:srgbClr val="FF0000"/>
                </a:solidFill>
              </a:rPr>
              <a:t>Swadhisthana</a:t>
            </a:r>
            <a:endParaRPr lang="en-US" sz="2200" dirty="0" smtClean="0">
              <a:solidFill>
                <a:srgbClr val="FF0000"/>
              </a:solidFill>
            </a:endParaRPr>
          </a:p>
          <a:p>
            <a:pPr eaLnBrk="1" hangingPunct="1">
              <a:buClr>
                <a:schemeClr val="accent1"/>
              </a:buClr>
              <a:buFont typeface="Wingdings 2" pitchFamily="18" charset="2"/>
              <a:buChar char="ï"/>
            </a:pPr>
            <a:r>
              <a:rPr lang="en-US" sz="2200" dirty="0" smtClean="0">
                <a:solidFill>
                  <a:srgbClr val="FF0000"/>
                </a:solidFill>
              </a:rPr>
              <a:t>Surya mantra  	Om </a:t>
            </a:r>
            <a:r>
              <a:rPr lang="en-US" sz="2200" dirty="0" err="1" smtClean="0">
                <a:solidFill>
                  <a:srgbClr val="FF0000"/>
                </a:solidFill>
              </a:rPr>
              <a:t>Suryaya</a:t>
            </a:r>
            <a:r>
              <a:rPr lang="en-US" sz="2200" dirty="0" smtClean="0">
                <a:solidFill>
                  <a:srgbClr val="FF0000"/>
                </a:solidFill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</a:rPr>
              <a:t>Namaha</a:t>
            </a:r>
            <a:endParaRPr lang="en-US" sz="2200" dirty="0" smtClean="0">
              <a:solidFill>
                <a:srgbClr val="FF0000"/>
              </a:solidFill>
            </a:endParaRPr>
          </a:p>
          <a:p>
            <a:pPr eaLnBrk="1" hangingPunct="1">
              <a:buClr>
                <a:schemeClr val="accent1"/>
              </a:buClr>
              <a:buFont typeface="Wingdings 2" pitchFamily="18" charset="2"/>
              <a:buChar char="ï"/>
            </a:pPr>
            <a:r>
              <a:rPr lang="en-US" sz="2200" dirty="0" smtClean="0">
                <a:solidFill>
                  <a:srgbClr val="FF0000"/>
                </a:solidFill>
              </a:rPr>
              <a:t>Muscles  		hamstrings, buttocks,</a:t>
            </a:r>
          </a:p>
          <a:p>
            <a:pPr eaLnBrk="1" hangingPunct="1">
              <a:buClr>
                <a:schemeClr val="accent1"/>
              </a:buClr>
              <a:buFont typeface="Wingdings 2" pitchFamily="18" charset="2"/>
              <a:buNone/>
            </a:pPr>
            <a:r>
              <a:rPr lang="en-US" sz="2200" dirty="0" smtClean="0">
                <a:solidFill>
                  <a:srgbClr val="FF0000"/>
                </a:solidFill>
              </a:rPr>
              <a:t> 				back, neck, shoulders</a:t>
            </a:r>
          </a:p>
          <a:p>
            <a:pPr eaLnBrk="1" hangingPunct="1">
              <a:buClr>
                <a:schemeClr val="accent1"/>
              </a:buClr>
              <a:buFont typeface="Wingdings 2" pitchFamily="18" charset="2"/>
              <a:buChar char="ï"/>
            </a:pPr>
            <a:r>
              <a:rPr lang="en-US" sz="2200" dirty="0" smtClean="0">
                <a:solidFill>
                  <a:srgbClr val="FF0000"/>
                </a:solidFill>
              </a:rPr>
              <a:t>Organs/glands	GIT, kidneys, thyroid       </a:t>
            </a:r>
          </a:p>
          <a:p>
            <a:pPr eaLnBrk="1" hangingPunct="1">
              <a:buClr>
                <a:schemeClr val="accent1"/>
              </a:buClr>
              <a:buFont typeface="Wingdings 2" pitchFamily="18" charset="2"/>
              <a:buChar char="ï"/>
            </a:pPr>
            <a:r>
              <a:rPr lang="en-US" sz="2200" dirty="0" smtClean="0">
                <a:solidFill>
                  <a:srgbClr val="FF0000"/>
                </a:solidFill>
              </a:rPr>
              <a:t>Benefits 		improves digestion, 					circulation &amp; respiration</a:t>
            </a:r>
          </a:p>
          <a:p>
            <a:pPr eaLnBrk="1" hangingPunct="1"/>
            <a:endParaRPr lang="en-AU" sz="2200" dirty="0" smtClean="0">
              <a:solidFill>
                <a:srgbClr val="FF0000"/>
              </a:solidFill>
            </a:endParaRPr>
          </a:p>
        </p:txBody>
      </p:sp>
      <p:sp>
        <p:nvSpPr>
          <p:cNvPr id="37893" name="AutoShape 5"/>
          <p:cNvSpPr>
            <a:spLocks noChangeArrowheads="1"/>
          </p:cNvSpPr>
          <p:nvPr/>
        </p:nvSpPr>
        <p:spPr bwMode="auto">
          <a:xfrm>
            <a:off x="7696200" y="4191000"/>
            <a:ext cx="342900" cy="304800"/>
          </a:xfrm>
          <a:prstGeom prst="star4">
            <a:avLst>
              <a:gd name="adj" fmla="val 12500"/>
            </a:avLst>
          </a:prstGeom>
          <a:solidFill>
            <a:srgbClr val="FF6600"/>
          </a:solidFill>
          <a:ln w="9525">
            <a:solidFill>
              <a:srgbClr val="CC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1143000" y="381000"/>
            <a:ext cx="8001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buFont typeface="Wingdings 2" pitchFamily="18" charset="2"/>
              <a:buNone/>
            </a:pPr>
            <a:r>
              <a:rPr lang="en-US" dirty="0" smtClean="0">
                <a:solidFill>
                  <a:srgbClr val="FF0000"/>
                </a:solidFill>
              </a:rPr>
              <a:t>Position 3 - </a:t>
            </a:r>
            <a:r>
              <a:rPr lang="en-US" sz="3200" dirty="0" err="1" smtClean="0">
                <a:solidFill>
                  <a:srgbClr val="FF0000"/>
                </a:solidFill>
              </a:rPr>
              <a:t>Padahastasana</a:t>
            </a:r>
            <a:r>
              <a:rPr lang="en-US" dirty="0" smtClean="0">
                <a:solidFill>
                  <a:srgbClr val="FF0000"/>
                </a:solidFill>
              </a:rPr>
              <a:t> (Hand to Feet Pose)</a:t>
            </a:r>
          </a:p>
        </p:txBody>
      </p:sp>
    </p:spTree>
  </p:cSld>
  <p:clrMapOvr>
    <a:masterClrMapping/>
  </p:clrMapOvr>
  <p:transition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789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8916" name="Object 4"/>
          <p:cNvGraphicFramePr>
            <a:graphicFrameLocks noChangeAspect="1"/>
          </p:cNvGraphicFramePr>
          <p:nvPr/>
        </p:nvGraphicFramePr>
        <p:xfrm>
          <a:off x="5029200" y="3883025"/>
          <a:ext cx="3810000" cy="2974975"/>
        </p:xfrm>
        <a:graphic>
          <a:graphicData uri="http://schemas.openxmlformats.org/presentationml/2006/ole">
            <p:oleObj spid="_x0000_s44034" name="Photo Editor Photo" r:id="rId5" imgW="7314286" imgH="6866667" progId="">
              <p:embed/>
            </p:oleObj>
          </a:graphicData>
        </a:graphic>
      </p:graphicFrame>
      <p:sp>
        <p:nvSpPr>
          <p:cNvPr id="38915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457200"/>
            <a:ext cx="7772400" cy="5638800"/>
          </a:xfrm>
        </p:spPr>
        <p:txBody>
          <a:bodyPr/>
          <a:lstStyle/>
          <a:p>
            <a:pPr algn="ctr" eaLnBrk="1" hangingPunct="1">
              <a:buFont typeface="Wingdings 2" pitchFamily="18" charset="2"/>
              <a:buNone/>
            </a:pPr>
            <a:r>
              <a:rPr lang="en-US" sz="2200" b="1" dirty="0" smtClean="0">
                <a:solidFill>
                  <a:srgbClr val="FF0000"/>
                </a:solidFill>
              </a:rPr>
              <a:t>Position 4 - </a:t>
            </a:r>
            <a:r>
              <a:rPr lang="en-US" sz="2200" b="1" dirty="0" err="1" smtClean="0">
                <a:solidFill>
                  <a:srgbClr val="FF0000"/>
                </a:solidFill>
              </a:rPr>
              <a:t>Ashwa</a:t>
            </a:r>
            <a:r>
              <a:rPr lang="en-US" sz="2200" b="1" dirty="0" smtClean="0">
                <a:solidFill>
                  <a:srgbClr val="FF0000"/>
                </a:solidFill>
              </a:rPr>
              <a:t> </a:t>
            </a:r>
            <a:r>
              <a:rPr lang="en-US" sz="2200" b="1" dirty="0" err="1" smtClean="0">
                <a:solidFill>
                  <a:srgbClr val="FF0000"/>
                </a:solidFill>
              </a:rPr>
              <a:t>Sanchalanasana</a:t>
            </a:r>
            <a:r>
              <a:rPr lang="en-US" sz="2200" b="1" dirty="0" smtClean="0">
                <a:solidFill>
                  <a:srgbClr val="FF0000"/>
                </a:solidFill>
              </a:rPr>
              <a:t> (Equestrian Pose)</a:t>
            </a:r>
          </a:p>
          <a:p>
            <a:pPr algn="ctr" eaLnBrk="1" hangingPunct="1">
              <a:buFont typeface="Wingdings 2" pitchFamily="18" charset="2"/>
              <a:buNone/>
            </a:pPr>
            <a:r>
              <a:rPr lang="en-US" sz="2200" dirty="0" smtClean="0">
                <a:solidFill>
                  <a:srgbClr val="FF0000"/>
                </a:solidFill>
              </a:rPr>
              <a:t> </a:t>
            </a:r>
          </a:p>
          <a:p>
            <a:pPr eaLnBrk="1" hangingPunct="1">
              <a:buClr>
                <a:schemeClr val="accent1"/>
              </a:buClr>
              <a:buFont typeface="Wingdings 2" pitchFamily="18" charset="2"/>
              <a:buChar char="ï"/>
            </a:pPr>
            <a:r>
              <a:rPr lang="en-US" sz="2200" dirty="0" smtClean="0">
                <a:solidFill>
                  <a:srgbClr val="FF0000"/>
                </a:solidFill>
              </a:rPr>
              <a:t>Breath 		inhale	</a:t>
            </a:r>
          </a:p>
          <a:p>
            <a:pPr eaLnBrk="1" hangingPunct="1">
              <a:buClr>
                <a:schemeClr val="accent1"/>
              </a:buClr>
              <a:buFont typeface="Wingdings 2" pitchFamily="18" charset="2"/>
              <a:buChar char="ï"/>
            </a:pPr>
            <a:r>
              <a:rPr lang="en-US" sz="2200" dirty="0" smtClean="0">
                <a:solidFill>
                  <a:srgbClr val="FF0000"/>
                </a:solidFill>
              </a:rPr>
              <a:t>Chakra  		</a:t>
            </a:r>
            <a:r>
              <a:rPr lang="en-US" sz="2200" dirty="0" err="1" smtClean="0">
                <a:solidFill>
                  <a:srgbClr val="FF0000"/>
                </a:solidFill>
              </a:rPr>
              <a:t>Ajna</a:t>
            </a:r>
            <a:endParaRPr lang="en-US" sz="2200" dirty="0" smtClean="0">
              <a:solidFill>
                <a:srgbClr val="FF0000"/>
              </a:solidFill>
            </a:endParaRPr>
          </a:p>
          <a:p>
            <a:pPr eaLnBrk="1" hangingPunct="1">
              <a:buClr>
                <a:schemeClr val="accent1"/>
              </a:buClr>
              <a:buFont typeface="Wingdings 2" pitchFamily="18" charset="2"/>
              <a:buChar char="ï"/>
            </a:pPr>
            <a:r>
              <a:rPr lang="en-US" sz="2200" dirty="0" smtClean="0">
                <a:solidFill>
                  <a:srgbClr val="FF0000"/>
                </a:solidFill>
              </a:rPr>
              <a:t>Surya mantra  	Om </a:t>
            </a:r>
            <a:r>
              <a:rPr lang="en-US" sz="2200" dirty="0" err="1" smtClean="0">
                <a:solidFill>
                  <a:srgbClr val="FF0000"/>
                </a:solidFill>
              </a:rPr>
              <a:t>Bhanave</a:t>
            </a:r>
            <a:r>
              <a:rPr lang="en-US" sz="2200" dirty="0" smtClean="0">
                <a:solidFill>
                  <a:srgbClr val="FF0000"/>
                </a:solidFill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</a:rPr>
              <a:t>Namaha</a:t>
            </a:r>
            <a:endParaRPr lang="en-US" sz="2200" dirty="0" smtClean="0">
              <a:solidFill>
                <a:srgbClr val="FF0000"/>
              </a:solidFill>
            </a:endParaRPr>
          </a:p>
          <a:p>
            <a:pPr eaLnBrk="1" hangingPunct="1">
              <a:buClr>
                <a:schemeClr val="accent1"/>
              </a:buClr>
              <a:buFont typeface="Wingdings 2" pitchFamily="18" charset="2"/>
              <a:buChar char="ï"/>
            </a:pPr>
            <a:r>
              <a:rPr lang="en-US" sz="2200" dirty="0" smtClean="0">
                <a:solidFill>
                  <a:srgbClr val="FF0000"/>
                </a:solidFill>
              </a:rPr>
              <a:t>Muscles  		legs, buttocks, abdomen, 				thorax and neck</a:t>
            </a:r>
          </a:p>
          <a:p>
            <a:pPr eaLnBrk="1" hangingPunct="1">
              <a:buClr>
                <a:schemeClr val="accent1"/>
              </a:buClr>
              <a:buFont typeface="Wingdings 2" pitchFamily="18" charset="2"/>
              <a:buChar char="ï"/>
            </a:pPr>
            <a:r>
              <a:rPr lang="en-US" sz="2200" dirty="0" smtClean="0">
                <a:solidFill>
                  <a:srgbClr val="FF0000"/>
                </a:solidFill>
              </a:rPr>
              <a:t>Organs 		cerebellum </a:t>
            </a:r>
          </a:p>
          <a:p>
            <a:pPr eaLnBrk="1" hangingPunct="1">
              <a:buClr>
                <a:schemeClr val="accent1"/>
              </a:buClr>
              <a:buFont typeface="Wingdings 2" pitchFamily="18" charset="2"/>
              <a:buChar char="ï"/>
            </a:pPr>
            <a:r>
              <a:rPr lang="en-US" sz="2200" dirty="0" smtClean="0">
                <a:solidFill>
                  <a:srgbClr val="FF0000"/>
                </a:solidFill>
              </a:rPr>
              <a:t>Benefits 		sense of balance, centre of 				gravity </a:t>
            </a:r>
          </a:p>
        </p:txBody>
      </p:sp>
      <p:sp>
        <p:nvSpPr>
          <p:cNvPr id="38917" name="AutoShape 5"/>
          <p:cNvSpPr>
            <a:spLocks noChangeArrowheads="1"/>
          </p:cNvSpPr>
          <p:nvPr/>
        </p:nvSpPr>
        <p:spPr bwMode="auto">
          <a:xfrm>
            <a:off x="7620000" y="3962400"/>
            <a:ext cx="342900" cy="304800"/>
          </a:xfrm>
          <a:prstGeom prst="star4">
            <a:avLst>
              <a:gd name="adj" fmla="val 12500"/>
            </a:avLst>
          </a:prstGeom>
          <a:solidFill>
            <a:srgbClr val="FF6600"/>
          </a:solidFill>
          <a:ln w="9525">
            <a:solidFill>
              <a:srgbClr val="CC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" fill="hold"/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" fill="hold"/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27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" fill="hold"/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" fill="hold"/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" fill="hold"/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" fill="hold"/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96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" fill="hold"/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" fill="hold"/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32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" fill="hold"/>
                                        <p:tgtEl>
                                          <p:spTgt spid="389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" fill="hold"/>
                                        <p:tgtEl>
                                          <p:spTgt spid="389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770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" fill="hold"/>
                                        <p:tgtEl>
                                          <p:spTgt spid="389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" fill="hold"/>
                                        <p:tgtEl>
                                          <p:spTgt spid="389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33700"/>
                            </p:stCondLst>
                            <p:childTnLst>
                              <p:par>
                                <p:cTn id="41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" fill="hold"/>
                                        <p:tgtEl>
                                          <p:spTgt spid="389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" fill="hold"/>
                                        <p:tgtEl>
                                          <p:spTgt spid="389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37300"/>
                            </p:stCondLst>
                            <p:childTnLst>
                              <p:par>
                                <p:cTn id="46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" fill="hold"/>
                                        <p:tgtEl>
                                          <p:spTgt spid="389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" fill="hold"/>
                                        <p:tgtEl>
                                          <p:spTgt spid="389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 build="p" autoUpdateAnimBg="0" advAuto="3000"/>
      <p:bldP spid="3891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9940" name="Object 4"/>
          <p:cNvGraphicFramePr>
            <a:graphicFrameLocks noChangeAspect="1"/>
          </p:cNvGraphicFramePr>
          <p:nvPr/>
        </p:nvGraphicFramePr>
        <p:xfrm>
          <a:off x="4343400" y="4495800"/>
          <a:ext cx="4516438" cy="2359025"/>
        </p:xfrm>
        <a:graphic>
          <a:graphicData uri="http://schemas.openxmlformats.org/presentationml/2006/ole">
            <p:oleObj spid="_x0000_s45058" name="Photo Editor Photo" r:id="rId5" imgW="8202170" imgH="4439270" progId="">
              <p:embed/>
            </p:oleObj>
          </a:graphicData>
        </a:graphic>
      </p:graphicFrame>
      <p:sp>
        <p:nvSpPr>
          <p:cNvPr id="39939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457200"/>
            <a:ext cx="7772400" cy="5638800"/>
          </a:xfrm>
        </p:spPr>
        <p:txBody>
          <a:bodyPr/>
          <a:lstStyle/>
          <a:p>
            <a:pPr algn="ctr" eaLnBrk="1" hangingPunct="1">
              <a:buFont typeface="Wingdings 2" pitchFamily="18" charset="2"/>
              <a:buNone/>
            </a:pPr>
            <a:r>
              <a:rPr lang="en-US" sz="2200" b="1" dirty="0" smtClean="0">
                <a:solidFill>
                  <a:srgbClr val="FF0000"/>
                </a:solidFill>
              </a:rPr>
              <a:t>Position 5 - </a:t>
            </a:r>
            <a:r>
              <a:rPr lang="en-US" sz="2200" b="1" dirty="0" err="1" smtClean="0">
                <a:solidFill>
                  <a:srgbClr val="FF0000"/>
                </a:solidFill>
              </a:rPr>
              <a:t>Parvatasana</a:t>
            </a:r>
            <a:r>
              <a:rPr lang="en-US" sz="2200" b="1" dirty="0" smtClean="0">
                <a:solidFill>
                  <a:srgbClr val="FF0000"/>
                </a:solidFill>
              </a:rPr>
              <a:t> (Mountain Pose)</a:t>
            </a:r>
          </a:p>
          <a:p>
            <a:pPr algn="ctr" eaLnBrk="1" hangingPunct="1">
              <a:buFont typeface="Wingdings 2" pitchFamily="18" charset="2"/>
              <a:buNone/>
            </a:pPr>
            <a:endParaRPr lang="en-US" sz="2200" b="1" dirty="0" smtClean="0">
              <a:solidFill>
                <a:srgbClr val="FF0000"/>
              </a:solidFill>
            </a:endParaRPr>
          </a:p>
          <a:p>
            <a:pPr eaLnBrk="1" hangingPunct="1">
              <a:buClr>
                <a:schemeClr val="accent1"/>
              </a:buClr>
              <a:buFont typeface="Wingdings 2" pitchFamily="18" charset="2"/>
              <a:buChar char="ï"/>
            </a:pPr>
            <a:r>
              <a:rPr lang="en-US" sz="2200" dirty="0" smtClean="0">
                <a:solidFill>
                  <a:srgbClr val="FF0000"/>
                </a:solidFill>
              </a:rPr>
              <a:t>Breath 		exhale	</a:t>
            </a:r>
          </a:p>
          <a:p>
            <a:pPr eaLnBrk="1" hangingPunct="1">
              <a:buClr>
                <a:schemeClr val="accent1"/>
              </a:buClr>
              <a:buFont typeface="Wingdings 2" pitchFamily="18" charset="2"/>
              <a:buChar char="ï"/>
            </a:pPr>
            <a:r>
              <a:rPr lang="en-US" sz="2200" dirty="0" smtClean="0">
                <a:solidFill>
                  <a:srgbClr val="FF0000"/>
                </a:solidFill>
              </a:rPr>
              <a:t>Chakra  		</a:t>
            </a:r>
            <a:r>
              <a:rPr lang="en-US" sz="2200" dirty="0" err="1" smtClean="0">
                <a:solidFill>
                  <a:srgbClr val="FF0000"/>
                </a:solidFill>
              </a:rPr>
              <a:t>Vishuddhi</a:t>
            </a:r>
            <a:endParaRPr lang="en-US" sz="2200" dirty="0" smtClean="0">
              <a:solidFill>
                <a:srgbClr val="FF0000"/>
              </a:solidFill>
            </a:endParaRPr>
          </a:p>
          <a:p>
            <a:pPr eaLnBrk="1" hangingPunct="1">
              <a:buClr>
                <a:schemeClr val="accent1"/>
              </a:buClr>
              <a:buFont typeface="Wingdings 2" pitchFamily="18" charset="2"/>
              <a:buChar char="ï"/>
            </a:pPr>
            <a:r>
              <a:rPr lang="en-US" sz="2200" dirty="0" smtClean="0">
                <a:solidFill>
                  <a:srgbClr val="FF0000"/>
                </a:solidFill>
              </a:rPr>
              <a:t>Surya mantra  	Om </a:t>
            </a:r>
            <a:r>
              <a:rPr lang="en-US" sz="2200" dirty="0" err="1" smtClean="0">
                <a:solidFill>
                  <a:srgbClr val="FF0000"/>
                </a:solidFill>
              </a:rPr>
              <a:t>Khagaya</a:t>
            </a:r>
            <a:r>
              <a:rPr lang="en-US" sz="2200" dirty="0" smtClean="0">
                <a:solidFill>
                  <a:srgbClr val="FF0000"/>
                </a:solidFill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</a:rPr>
              <a:t>Namaha</a:t>
            </a:r>
            <a:endParaRPr lang="en-US" sz="2200" dirty="0" smtClean="0">
              <a:solidFill>
                <a:srgbClr val="FF0000"/>
              </a:solidFill>
            </a:endParaRPr>
          </a:p>
          <a:p>
            <a:pPr eaLnBrk="1" hangingPunct="1">
              <a:buClr>
                <a:schemeClr val="accent1"/>
              </a:buClr>
              <a:buFont typeface="Wingdings 2" pitchFamily="18" charset="2"/>
              <a:buChar char="ï"/>
            </a:pPr>
            <a:r>
              <a:rPr lang="en-US" sz="2200" dirty="0" smtClean="0">
                <a:solidFill>
                  <a:srgbClr val="FF0000"/>
                </a:solidFill>
              </a:rPr>
              <a:t>Muscles  		legs, buttocks, abdomen, 				thorax and neck</a:t>
            </a:r>
          </a:p>
          <a:p>
            <a:pPr eaLnBrk="1" hangingPunct="1">
              <a:buClr>
                <a:schemeClr val="accent1"/>
              </a:buClr>
              <a:buFont typeface="Wingdings 2" pitchFamily="18" charset="2"/>
              <a:buChar char="ï"/>
            </a:pPr>
            <a:r>
              <a:rPr lang="en-US" sz="2200" dirty="0" smtClean="0">
                <a:solidFill>
                  <a:srgbClr val="FF0000"/>
                </a:solidFill>
              </a:rPr>
              <a:t>Organs 		cerebellum, tones spinal nerves </a:t>
            </a:r>
          </a:p>
          <a:p>
            <a:pPr eaLnBrk="1" hangingPunct="1">
              <a:buClr>
                <a:schemeClr val="accent1"/>
              </a:buClr>
              <a:buFont typeface="Wingdings 2" pitchFamily="18" charset="2"/>
              <a:buChar char="ï"/>
            </a:pPr>
            <a:r>
              <a:rPr lang="en-US" sz="2200" dirty="0" smtClean="0">
                <a:solidFill>
                  <a:srgbClr val="FF0000"/>
                </a:solidFill>
              </a:rPr>
              <a:t>Benefits 		sense of balance, centre of 				gravity, improves circulation </a:t>
            </a:r>
          </a:p>
          <a:p>
            <a:pPr lvl="4" eaLnBrk="1" hangingPunct="1">
              <a:buFont typeface="Wingdings 2" pitchFamily="18" charset="2"/>
              <a:buChar char="ï"/>
            </a:pPr>
            <a:endParaRPr lang="en-AU" dirty="0" smtClean="0">
              <a:solidFill>
                <a:srgbClr val="FF0000"/>
              </a:solidFill>
            </a:endParaRPr>
          </a:p>
        </p:txBody>
      </p:sp>
      <p:sp>
        <p:nvSpPr>
          <p:cNvPr id="39941" name="AutoShape 5"/>
          <p:cNvSpPr>
            <a:spLocks noChangeArrowheads="1"/>
          </p:cNvSpPr>
          <p:nvPr/>
        </p:nvSpPr>
        <p:spPr bwMode="auto">
          <a:xfrm>
            <a:off x="6781800" y="5638800"/>
            <a:ext cx="342900" cy="304800"/>
          </a:xfrm>
          <a:prstGeom prst="star4">
            <a:avLst>
              <a:gd name="adj" fmla="val 12500"/>
            </a:avLst>
          </a:prstGeom>
          <a:solidFill>
            <a:srgbClr val="FF6600"/>
          </a:solidFill>
          <a:ln w="9525">
            <a:solidFill>
              <a:srgbClr val="CC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" fill="hold"/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" fill="hold"/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24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" fill="hold"/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" fill="hold"/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" fill="hold"/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" fill="hold"/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96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" fill="hold"/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" fill="hold"/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41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" fill="hold"/>
                                        <p:tgtEl>
                                          <p:spTgt spid="39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" fill="hold"/>
                                        <p:tgtEl>
                                          <p:spTgt spid="39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3010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" fill="hold"/>
                                        <p:tgtEl>
                                          <p:spTgt spid="39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" fill="hold"/>
                                        <p:tgtEl>
                                          <p:spTgt spid="39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34900"/>
                            </p:stCondLst>
                            <p:childTnLst>
                              <p:par>
                                <p:cTn id="41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" fill="hold"/>
                                        <p:tgtEl>
                                          <p:spTgt spid="399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" fill="hold"/>
                                        <p:tgtEl>
                                          <p:spTgt spid="399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 build="p" autoUpdateAnimBg="0" advAuto="3000"/>
      <p:bldP spid="3994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381000"/>
            <a:ext cx="7772400" cy="5029200"/>
          </a:xfrm>
        </p:spPr>
        <p:txBody>
          <a:bodyPr>
            <a:normAutofit lnSpcReduction="10000"/>
          </a:bodyPr>
          <a:lstStyle/>
          <a:p>
            <a:pPr algn="ctr" eaLnBrk="1" hangingPunct="1">
              <a:buFont typeface="Wingdings 2" pitchFamily="18" charset="2"/>
              <a:buNone/>
            </a:pPr>
            <a:r>
              <a:rPr lang="en-US" sz="2200" b="1" dirty="0" smtClean="0">
                <a:solidFill>
                  <a:srgbClr val="FF0000"/>
                </a:solidFill>
              </a:rPr>
              <a:t>Position 6 - </a:t>
            </a:r>
            <a:r>
              <a:rPr lang="en-US" sz="2200" b="1" dirty="0" err="1" smtClean="0">
                <a:solidFill>
                  <a:srgbClr val="FF0000"/>
                </a:solidFill>
              </a:rPr>
              <a:t>Ashtanga</a:t>
            </a:r>
            <a:r>
              <a:rPr lang="en-US" sz="2200" b="1" dirty="0" smtClean="0">
                <a:solidFill>
                  <a:srgbClr val="FF0000"/>
                </a:solidFill>
              </a:rPr>
              <a:t> </a:t>
            </a:r>
            <a:r>
              <a:rPr lang="en-US" sz="2200" b="1" dirty="0" err="1" smtClean="0">
                <a:solidFill>
                  <a:srgbClr val="FF0000"/>
                </a:solidFill>
              </a:rPr>
              <a:t>Namaskara</a:t>
            </a:r>
            <a:r>
              <a:rPr lang="en-US" sz="2200" b="1" dirty="0" smtClean="0">
                <a:solidFill>
                  <a:srgbClr val="FF0000"/>
                </a:solidFill>
              </a:rPr>
              <a:t> (Salute With 8 Points)</a:t>
            </a:r>
          </a:p>
          <a:p>
            <a:pPr algn="ctr" eaLnBrk="1" hangingPunct="1">
              <a:buFont typeface="Wingdings 2" pitchFamily="18" charset="2"/>
              <a:buNone/>
            </a:pPr>
            <a:endParaRPr lang="en-US" sz="2200" b="1" dirty="0" smtClean="0">
              <a:solidFill>
                <a:srgbClr val="FF0000"/>
              </a:solidFill>
            </a:endParaRPr>
          </a:p>
          <a:p>
            <a:pPr eaLnBrk="1" hangingPunct="1">
              <a:buClr>
                <a:schemeClr val="accent1"/>
              </a:buClr>
              <a:buFont typeface="Wingdings 2" pitchFamily="18" charset="2"/>
              <a:buChar char="ï"/>
            </a:pPr>
            <a:r>
              <a:rPr lang="en-US" sz="2200" dirty="0" smtClean="0">
                <a:solidFill>
                  <a:srgbClr val="FF0000"/>
                </a:solidFill>
              </a:rPr>
              <a:t>Breath 		retain breath (out)	</a:t>
            </a:r>
          </a:p>
          <a:p>
            <a:pPr eaLnBrk="1" hangingPunct="1">
              <a:buClr>
                <a:schemeClr val="accent1"/>
              </a:buClr>
              <a:buFont typeface="Wingdings 2" pitchFamily="18" charset="2"/>
              <a:buChar char="ï"/>
            </a:pPr>
            <a:r>
              <a:rPr lang="en-US" sz="2200" dirty="0" smtClean="0">
                <a:solidFill>
                  <a:srgbClr val="FF0000"/>
                </a:solidFill>
              </a:rPr>
              <a:t>Chakra  		</a:t>
            </a:r>
            <a:r>
              <a:rPr lang="en-US" sz="2200" dirty="0" err="1" smtClean="0">
                <a:solidFill>
                  <a:srgbClr val="FF0000"/>
                </a:solidFill>
              </a:rPr>
              <a:t>Manipura</a:t>
            </a:r>
            <a:endParaRPr lang="en-US" sz="2200" dirty="0" smtClean="0">
              <a:solidFill>
                <a:srgbClr val="FF0000"/>
              </a:solidFill>
            </a:endParaRPr>
          </a:p>
          <a:p>
            <a:pPr eaLnBrk="1" hangingPunct="1">
              <a:buClr>
                <a:schemeClr val="accent1"/>
              </a:buClr>
              <a:buFont typeface="Wingdings 2" pitchFamily="18" charset="2"/>
              <a:buChar char="ï"/>
            </a:pPr>
            <a:r>
              <a:rPr lang="en-US" sz="2200" dirty="0" smtClean="0">
                <a:solidFill>
                  <a:srgbClr val="FF0000"/>
                </a:solidFill>
              </a:rPr>
              <a:t>Surya mantra  	Om </a:t>
            </a:r>
            <a:r>
              <a:rPr lang="en-US" sz="2200" dirty="0" err="1" smtClean="0">
                <a:solidFill>
                  <a:srgbClr val="FF0000"/>
                </a:solidFill>
              </a:rPr>
              <a:t>Pushne</a:t>
            </a:r>
            <a:r>
              <a:rPr lang="en-US" sz="2200" dirty="0" smtClean="0">
                <a:solidFill>
                  <a:srgbClr val="FF0000"/>
                </a:solidFill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</a:rPr>
              <a:t>Namaha</a:t>
            </a:r>
            <a:endParaRPr lang="en-US" sz="2200" dirty="0" smtClean="0">
              <a:solidFill>
                <a:srgbClr val="FF0000"/>
              </a:solidFill>
            </a:endParaRPr>
          </a:p>
          <a:p>
            <a:pPr eaLnBrk="1" hangingPunct="1">
              <a:buClr>
                <a:schemeClr val="accent1"/>
              </a:buClr>
              <a:buFont typeface="Wingdings 2" pitchFamily="18" charset="2"/>
              <a:buChar char="ï"/>
            </a:pPr>
            <a:r>
              <a:rPr lang="en-US" sz="2200" dirty="0" smtClean="0">
                <a:solidFill>
                  <a:srgbClr val="FF0000"/>
                </a:solidFill>
              </a:rPr>
              <a:t>Muscles  		legs, buttocks, abdomen, 				thorax and neck, shoulders,  				forearms</a:t>
            </a:r>
          </a:p>
          <a:p>
            <a:pPr eaLnBrk="1" hangingPunct="1">
              <a:buClr>
                <a:schemeClr val="accent1"/>
              </a:buClr>
              <a:buFont typeface="Wingdings 2" pitchFamily="18" charset="2"/>
              <a:buChar char="ï"/>
            </a:pPr>
            <a:r>
              <a:rPr lang="en-US" sz="2200" dirty="0" smtClean="0">
                <a:solidFill>
                  <a:srgbClr val="FF0000"/>
                </a:solidFill>
              </a:rPr>
              <a:t>Organs 		recharges solar plexus, 					stimulates metabolism, Adrenal 				glands, Kidneys</a:t>
            </a:r>
          </a:p>
          <a:p>
            <a:pPr eaLnBrk="1" hangingPunct="1">
              <a:buClr>
                <a:schemeClr val="accent1"/>
              </a:buClr>
              <a:buFont typeface="Wingdings 2" pitchFamily="18" charset="2"/>
              <a:buChar char="ï"/>
            </a:pPr>
            <a:r>
              <a:rPr lang="en-US" sz="2200" dirty="0" smtClean="0">
                <a:solidFill>
                  <a:srgbClr val="FF0000"/>
                </a:solidFill>
              </a:rPr>
              <a:t>Benefits 		strengthening and nourishing the 			body</a:t>
            </a:r>
          </a:p>
        </p:txBody>
      </p:sp>
      <p:graphicFrame>
        <p:nvGraphicFramePr>
          <p:cNvPr id="40964" name="Object 4"/>
          <p:cNvGraphicFramePr>
            <a:graphicFrameLocks noChangeAspect="1"/>
          </p:cNvGraphicFramePr>
          <p:nvPr/>
        </p:nvGraphicFramePr>
        <p:xfrm>
          <a:off x="3962400" y="5410200"/>
          <a:ext cx="4724400" cy="1219200"/>
        </p:xfrm>
        <a:graphic>
          <a:graphicData uri="http://schemas.openxmlformats.org/presentationml/2006/ole">
            <p:oleObj spid="_x0000_s46082" name="Photo Editor Photo" r:id="rId5" imgW="10352381" imgH="2362530" progId="">
              <p:embed/>
            </p:oleObj>
          </a:graphicData>
        </a:graphic>
      </p:graphicFrame>
      <p:sp>
        <p:nvSpPr>
          <p:cNvPr id="40965" name="AutoShape 5"/>
          <p:cNvSpPr>
            <a:spLocks noChangeArrowheads="1"/>
          </p:cNvSpPr>
          <p:nvPr/>
        </p:nvSpPr>
        <p:spPr bwMode="auto">
          <a:xfrm>
            <a:off x="6705600" y="6172200"/>
            <a:ext cx="342900" cy="304800"/>
          </a:xfrm>
          <a:prstGeom prst="star4">
            <a:avLst>
              <a:gd name="adj" fmla="val 12500"/>
            </a:avLst>
          </a:prstGeom>
          <a:solidFill>
            <a:srgbClr val="FF6600"/>
          </a:solidFill>
          <a:ln w="9525">
            <a:solidFill>
              <a:srgbClr val="CC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" fill="hold"/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" fill="hold"/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33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" fill="hold"/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" fill="hold"/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810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" fill="hold"/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" fill="hold"/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217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" fill="hold"/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" fill="hold"/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62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" fill="hold"/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" fill="hold"/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3340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" fill="hold"/>
                                        <p:tgtEl>
                                          <p:spTgt spid="40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" fill="hold"/>
                                        <p:tgtEl>
                                          <p:spTgt spid="40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0000"/>
                            </p:stCondLst>
                            <p:childTnLst>
                              <p:par>
                                <p:cTn id="41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" fill="hold"/>
                                        <p:tgtEl>
                                          <p:spTgt spid="409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" fill="hold"/>
                                        <p:tgtEl>
                                          <p:spTgt spid="409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 build="p" autoUpdateAnimBg="0" advAuto="3000"/>
      <p:bldP spid="4096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88" name="Object 4"/>
          <p:cNvGraphicFramePr>
            <a:graphicFrameLocks noChangeAspect="1"/>
          </p:cNvGraphicFramePr>
          <p:nvPr/>
        </p:nvGraphicFramePr>
        <p:xfrm>
          <a:off x="4495800" y="4757738"/>
          <a:ext cx="4306888" cy="2100262"/>
        </p:xfrm>
        <a:graphic>
          <a:graphicData uri="http://schemas.openxmlformats.org/presentationml/2006/ole">
            <p:oleObj spid="_x0000_s47106" name="Photo Editor Photo" r:id="rId5" imgW="8771429" imgH="4277322" progId="">
              <p:embed/>
            </p:oleObj>
          </a:graphicData>
        </a:graphic>
      </p:graphicFrame>
      <p:sp>
        <p:nvSpPr>
          <p:cNvPr id="41987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381000"/>
            <a:ext cx="7696200" cy="5486400"/>
          </a:xfrm>
        </p:spPr>
        <p:txBody>
          <a:bodyPr/>
          <a:lstStyle/>
          <a:p>
            <a:pPr algn="ctr" eaLnBrk="1" hangingPunct="1">
              <a:buFont typeface="Wingdings 2" pitchFamily="18" charset="2"/>
              <a:buNone/>
            </a:pPr>
            <a:r>
              <a:rPr lang="en-US" sz="2200" b="1" dirty="0" smtClean="0">
                <a:solidFill>
                  <a:srgbClr val="FF0000"/>
                </a:solidFill>
              </a:rPr>
              <a:t>Position 7 - </a:t>
            </a:r>
            <a:r>
              <a:rPr lang="en-US" sz="2200" b="1" dirty="0" err="1" smtClean="0">
                <a:solidFill>
                  <a:srgbClr val="FF0000"/>
                </a:solidFill>
              </a:rPr>
              <a:t>Bhujangasana</a:t>
            </a:r>
            <a:r>
              <a:rPr lang="en-US" sz="2200" b="1" dirty="0" smtClean="0">
                <a:solidFill>
                  <a:srgbClr val="FF0000"/>
                </a:solidFill>
              </a:rPr>
              <a:t> (Cobra Pose)</a:t>
            </a:r>
          </a:p>
          <a:p>
            <a:pPr algn="ctr" eaLnBrk="1" hangingPunct="1">
              <a:buFont typeface="Wingdings 2" pitchFamily="18" charset="2"/>
              <a:buNone/>
            </a:pPr>
            <a:endParaRPr lang="en-US" sz="2200" b="1" dirty="0" smtClean="0">
              <a:solidFill>
                <a:srgbClr val="FF0000"/>
              </a:solidFill>
            </a:endParaRPr>
          </a:p>
          <a:p>
            <a:pPr algn="ctr" eaLnBrk="1" hangingPunct="1">
              <a:buFont typeface="Wingdings 2" pitchFamily="18" charset="2"/>
              <a:buNone/>
            </a:pPr>
            <a:endParaRPr lang="en-US" sz="2200" dirty="0" smtClean="0">
              <a:solidFill>
                <a:srgbClr val="FF0000"/>
              </a:solidFill>
            </a:endParaRPr>
          </a:p>
          <a:p>
            <a:pPr eaLnBrk="1" hangingPunct="1">
              <a:buClr>
                <a:schemeClr val="accent1"/>
              </a:buClr>
              <a:buFont typeface="Wingdings 2" pitchFamily="18" charset="2"/>
              <a:buChar char="ï"/>
            </a:pPr>
            <a:r>
              <a:rPr lang="en-US" sz="2200" dirty="0" smtClean="0">
                <a:solidFill>
                  <a:srgbClr val="FF0000"/>
                </a:solidFill>
              </a:rPr>
              <a:t>Breath 		inhale	</a:t>
            </a:r>
          </a:p>
          <a:p>
            <a:pPr eaLnBrk="1" hangingPunct="1">
              <a:buClr>
                <a:schemeClr val="accent1"/>
              </a:buClr>
              <a:buFont typeface="Wingdings 2" pitchFamily="18" charset="2"/>
              <a:buChar char="ï"/>
            </a:pPr>
            <a:r>
              <a:rPr lang="en-US" sz="2200" dirty="0" smtClean="0">
                <a:solidFill>
                  <a:srgbClr val="FF0000"/>
                </a:solidFill>
              </a:rPr>
              <a:t>Chakra  		</a:t>
            </a:r>
            <a:r>
              <a:rPr lang="en-US" sz="2200" dirty="0" err="1" smtClean="0">
                <a:solidFill>
                  <a:srgbClr val="FF0000"/>
                </a:solidFill>
              </a:rPr>
              <a:t>Swadhisthana</a:t>
            </a:r>
            <a:endParaRPr lang="en-US" sz="2200" dirty="0" smtClean="0">
              <a:solidFill>
                <a:srgbClr val="FF0000"/>
              </a:solidFill>
            </a:endParaRPr>
          </a:p>
          <a:p>
            <a:pPr eaLnBrk="1" hangingPunct="1">
              <a:buClr>
                <a:schemeClr val="accent1"/>
              </a:buClr>
              <a:buFont typeface="Wingdings 2" pitchFamily="18" charset="2"/>
              <a:buChar char="ï"/>
            </a:pPr>
            <a:r>
              <a:rPr lang="en-US" sz="2200" dirty="0" smtClean="0">
                <a:solidFill>
                  <a:srgbClr val="FF0000"/>
                </a:solidFill>
              </a:rPr>
              <a:t>Surya mantra  	Om </a:t>
            </a:r>
            <a:r>
              <a:rPr lang="en-US" sz="2200" dirty="0" err="1" smtClean="0">
                <a:solidFill>
                  <a:srgbClr val="FF0000"/>
                </a:solidFill>
              </a:rPr>
              <a:t>Hiranya</a:t>
            </a:r>
            <a:r>
              <a:rPr lang="en-US" sz="2200" dirty="0" smtClean="0">
                <a:solidFill>
                  <a:srgbClr val="FF0000"/>
                </a:solidFill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</a:rPr>
              <a:t>Garbhaya</a:t>
            </a:r>
            <a:r>
              <a:rPr lang="en-US" sz="2200" dirty="0" smtClean="0">
                <a:solidFill>
                  <a:srgbClr val="FF0000"/>
                </a:solidFill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</a:rPr>
              <a:t>Namaha</a:t>
            </a:r>
            <a:endParaRPr lang="en-US" sz="2200" dirty="0" smtClean="0">
              <a:solidFill>
                <a:srgbClr val="FF0000"/>
              </a:solidFill>
            </a:endParaRPr>
          </a:p>
          <a:p>
            <a:pPr>
              <a:buFont typeface="Wingdings 2" pitchFamily="18" charset="2"/>
              <a:buChar char="ï"/>
            </a:pPr>
            <a:r>
              <a:rPr lang="en-US" sz="2200" dirty="0" smtClean="0">
                <a:solidFill>
                  <a:srgbClr val="FF0000"/>
                </a:solidFill>
              </a:rPr>
              <a:t>Muscles  		stretches abdomen </a:t>
            </a:r>
            <a:r>
              <a:rPr lang="en-US" sz="2200" dirty="0" err="1" smtClean="0">
                <a:solidFill>
                  <a:srgbClr val="FF0000"/>
                </a:solidFill>
              </a:rPr>
              <a:t>ms,anterior</a:t>
            </a:r>
            <a:r>
              <a:rPr lang="en-US" sz="2200" dirty="0" smtClean="0">
                <a:solidFill>
                  <a:srgbClr val="FF0000"/>
                </a:solidFill>
              </a:rPr>
              <a:t> neck ms strengthens posterior back ms					</a:t>
            </a:r>
          </a:p>
          <a:p>
            <a:pPr eaLnBrk="1" hangingPunct="1">
              <a:buClr>
                <a:schemeClr val="accent1"/>
              </a:buClr>
              <a:buFont typeface="Wingdings 2" pitchFamily="18" charset="2"/>
              <a:buChar char="ï"/>
            </a:pPr>
            <a:r>
              <a:rPr lang="en-US" sz="2200" dirty="0" smtClean="0">
                <a:solidFill>
                  <a:srgbClr val="FF0000"/>
                </a:solidFill>
              </a:rPr>
              <a:t>Organs 		kidney and liver, digestive system </a:t>
            </a:r>
          </a:p>
          <a:p>
            <a:pPr eaLnBrk="1" hangingPunct="1">
              <a:buClr>
                <a:schemeClr val="accent1"/>
              </a:buClr>
              <a:buFont typeface="Wingdings 2" pitchFamily="18" charset="2"/>
              <a:buChar char="ï"/>
            </a:pPr>
            <a:r>
              <a:rPr lang="en-US" sz="2200" dirty="0" smtClean="0">
                <a:solidFill>
                  <a:srgbClr val="FF0000"/>
                </a:solidFill>
              </a:rPr>
              <a:t>Benefits 		Good for asthma, constipation</a:t>
            </a:r>
          </a:p>
        </p:txBody>
      </p:sp>
      <p:sp>
        <p:nvSpPr>
          <p:cNvPr id="41989" name="AutoShape 5"/>
          <p:cNvSpPr>
            <a:spLocks noChangeArrowheads="1"/>
          </p:cNvSpPr>
          <p:nvPr/>
        </p:nvSpPr>
        <p:spPr bwMode="auto">
          <a:xfrm>
            <a:off x="7010400" y="6096000"/>
            <a:ext cx="342900" cy="304800"/>
          </a:xfrm>
          <a:prstGeom prst="star4">
            <a:avLst>
              <a:gd name="adj" fmla="val 12500"/>
            </a:avLst>
          </a:prstGeom>
          <a:solidFill>
            <a:srgbClr val="FF6600"/>
          </a:solidFill>
          <a:ln w="9525">
            <a:solidFill>
              <a:srgbClr val="CC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" fill="hold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" fill="hold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24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" fill="hold"/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" fill="hold"/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" fill="hold"/>
                                        <p:tgtEl>
                                          <p:spTgt spid="41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" fill="hold"/>
                                        <p:tgtEl>
                                          <p:spTgt spid="41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96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" fill="hold"/>
                                        <p:tgtEl>
                                          <p:spTgt spid="41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" fill="hold"/>
                                        <p:tgtEl>
                                          <p:spTgt spid="41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44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" fill="hold"/>
                                        <p:tgtEl>
                                          <p:spTgt spid="419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" fill="hold"/>
                                        <p:tgtEl>
                                          <p:spTgt spid="419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3040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" fill="hold"/>
                                        <p:tgtEl>
                                          <p:spTgt spid="419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" fill="hold"/>
                                        <p:tgtEl>
                                          <p:spTgt spid="419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35500"/>
                            </p:stCondLst>
                            <p:childTnLst>
                              <p:par>
                                <p:cTn id="41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" fill="hold"/>
                                        <p:tgtEl>
                                          <p:spTgt spid="419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" fill="hold"/>
                                        <p:tgtEl>
                                          <p:spTgt spid="419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 build="p" autoUpdateAnimBg="0" advAuto="3000"/>
      <p:bldP spid="4198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3012" name="Object 4"/>
          <p:cNvGraphicFramePr>
            <a:graphicFrameLocks noChangeAspect="1"/>
          </p:cNvGraphicFramePr>
          <p:nvPr/>
        </p:nvGraphicFramePr>
        <p:xfrm>
          <a:off x="4572000" y="4614863"/>
          <a:ext cx="4287838" cy="2243137"/>
        </p:xfrm>
        <a:graphic>
          <a:graphicData uri="http://schemas.openxmlformats.org/presentationml/2006/ole">
            <p:oleObj spid="_x0000_s48130" name="Photo Editor Photo" r:id="rId5" imgW="8202170" imgH="4447619" progId="">
              <p:embed/>
            </p:oleObj>
          </a:graphicData>
        </a:graphic>
      </p:graphicFrame>
      <p:sp>
        <p:nvSpPr>
          <p:cNvPr id="43011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457200"/>
            <a:ext cx="7772400" cy="5638800"/>
          </a:xfrm>
        </p:spPr>
        <p:txBody>
          <a:bodyPr/>
          <a:lstStyle/>
          <a:p>
            <a:pPr algn="ctr" eaLnBrk="1" hangingPunct="1">
              <a:buFont typeface="Wingdings 2" pitchFamily="18" charset="2"/>
              <a:buNone/>
            </a:pPr>
            <a:r>
              <a:rPr lang="en-US" sz="2200" b="1" dirty="0" smtClean="0">
                <a:solidFill>
                  <a:srgbClr val="FF0000"/>
                </a:solidFill>
              </a:rPr>
              <a:t>Position 8 - </a:t>
            </a:r>
            <a:r>
              <a:rPr lang="en-US" sz="2200" b="1" dirty="0" err="1" smtClean="0">
                <a:solidFill>
                  <a:srgbClr val="FF0000"/>
                </a:solidFill>
              </a:rPr>
              <a:t>Parvatasana</a:t>
            </a:r>
            <a:r>
              <a:rPr lang="en-US" sz="2200" b="1" dirty="0" smtClean="0">
                <a:solidFill>
                  <a:srgbClr val="FF0000"/>
                </a:solidFill>
              </a:rPr>
              <a:t> (Mountain Pose)</a:t>
            </a:r>
          </a:p>
          <a:p>
            <a:pPr algn="ctr" eaLnBrk="1" hangingPunct="1">
              <a:buFont typeface="Wingdings 2" pitchFamily="18" charset="2"/>
              <a:buNone/>
            </a:pPr>
            <a:endParaRPr lang="en-US" sz="2200" b="1" dirty="0" smtClean="0">
              <a:solidFill>
                <a:srgbClr val="FF0000"/>
              </a:solidFill>
            </a:endParaRPr>
          </a:p>
          <a:p>
            <a:pPr eaLnBrk="1" hangingPunct="1">
              <a:buClr>
                <a:schemeClr val="accent1"/>
              </a:buClr>
              <a:buFont typeface="Wingdings 2" pitchFamily="18" charset="2"/>
              <a:buChar char="ï"/>
            </a:pPr>
            <a:r>
              <a:rPr lang="en-US" sz="2200" dirty="0" smtClean="0">
                <a:solidFill>
                  <a:srgbClr val="FF0000"/>
                </a:solidFill>
              </a:rPr>
              <a:t>Breath 		exhale	</a:t>
            </a:r>
          </a:p>
          <a:p>
            <a:pPr eaLnBrk="1" hangingPunct="1">
              <a:buClr>
                <a:schemeClr val="accent1"/>
              </a:buClr>
              <a:buFont typeface="Wingdings 2" pitchFamily="18" charset="2"/>
              <a:buChar char="ï"/>
            </a:pPr>
            <a:r>
              <a:rPr lang="en-US" sz="2200" dirty="0" smtClean="0">
                <a:solidFill>
                  <a:srgbClr val="FF0000"/>
                </a:solidFill>
              </a:rPr>
              <a:t>Chakra  		</a:t>
            </a:r>
            <a:r>
              <a:rPr lang="en-US" sz="2200" dirty="0" err="1" smtClean="0">
                <a:solidFill>
                  <a:srgbClr val="FF0000"/>
                </a:solidFill>
              </a:rPr>
              <a:t>Vishuddhi</a:t>
            </a:r>
            <a:endParaRPr lang="en-US" sz="2200" dirty="0" smtClean="0">
              <a:solidFill>
                <a:srgbClr val="FF0000"/>
              </a:solidFill>
            </a:endParaRPr>
          </a:p>
          <a:p>
            <a:pPr eaLnBrk="1" hangingPunct="1">
              <a:buClr>
                <a:schemeClr val="accent1"/>
              </a:buClr>
              <a:buFont typeface="Wingdings 2" pitchFamily="18" charset="2"/>
              <a:buChar char="ï"/>
            </a:pPr>
            <a:r>
              <a:rPr lang="en-US" sz="2200" dirty="0" smtClean="0">
                <a:solidFill>
                  <a:srgbClr val="FF0000"/>
                </a:solidFill>
              </a:rPr>
              <a:t>Surya mantra  	Om </a:t>
            </a:r>
            <a:r>
              <a:rPr lang="en-US" sz="2200" dirty="0" err="1" smtClean="0">
                <a:solidFill>
                  <a:srgbClr val="FF0000"/>
                </a:solidFill>
              </a:rPr>
              <a:t>Marichaye</a:t>
            </a:r>
            <a:r>
              <a:rPr lang="en-US" sz="2200" dirty="0" smtClean="0">
                <a:solidFill>
                  <a:srgbClr val="FF0000"/>
                </a:solidFill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</a:rPr>
              <a:t>Namaha</a:t>
            </a:r>
            <a:endParaRPr lang="en-US" sz="2200" dirty="0" smtClean="0">
              <a:solidFill>
                <a:srgbClr val="FF0000"/>
              </a:solidFill>
            </a:endParaRPr>
          </a:p>
          <a:p>
            <a:pPr eaLnBrk="1" hangingPunct="1">
              <a:buClr>
                <a:schemeClr val="accent1"/>
              </a:buClr>
              <a:buFont typeface="Wingdings 2" pitchFamily="18" charset="2"/>
              <a:buChar char="ï"/>
            </a:pPr>
            <a:r>
              <a:rPr lang="en-US" sz="2200" dirty="0" smtClean="0">
                <a:solidFill>
                  <a:srgbClr val="FF0000"/>
                </a:solidFill>
              </a:rPr>
              <a:t>Muscles  		legs, buttocks, abdomen, 					back and neck</a:t>
            </a:r>
          </a:p>
          <a:p>
            <a:pPr eaLnBrk="1" hangingPunct="1">
              <a:buClr>
                <a:schemeClr val="accent1"/>
              </a:buClr>
              <a:buFont typeface="Wingdings 2" pitchFamily="18" charset="2"/>
              <a:buChar char="ï"/>
            </a:pPr>
            <a:r>
              <a:rPr lang="en-US" sz="2200" dirty="0" smtClean="0">
                <a:solidFill>
                  <a:srgbClr val="FF0000"/>
                </a:solidFill>
              </a:rPr>
              <a:t>Organs 		thyroid </a:t>
            </a:r>
          </a:p>
          <a:p>
            <a:pPr eaLnBrk="1" hangingPunct="1">
              <a:buClr>
                <a:schemeClr val="accent1"/>
              </a:buClr>
              <a:buFont typeface="Wingdings 2" pitchFamily="18" charset="2"/>
              <a:buChar char="ï"/>
            </a:pPr>
            <a:r>
              <a:rPr lang="en-US" sz="2200" dirty="0" smtClean="0">
                <a:solidFill>
                  <a:srgbClr val="FF0000"/>
                </a:solidFill>
              </a:rPr>
              <a:t>Benefits 		stretches spinal nerves, circulation</a:t>
            </a:r>
          </a:p>
        </p:txBody>
      </p:sp>
      <p:sp>
        <p:nvSpPr>
          <p:cNvPr id="43013" name="AutoShape 5"/>
          <p:cNvSpPr>
            <a:spLocks noChangeArrowheads="1"/>
          </p:cNvSpPr>
          <p:nvPr/>
        </p:nvSpPr>
        <p:spPr bwMode="auto">
          <a:xfrm>
            <a:off x="6934200" y="5715000"/>
            <a:ext cx="342900" cy="304800"/>
          </a:xfrm>
          <a:prstGeom prst="star4">
            <a:avLst>
              <a:gd name="adj" fmla="val 12500"/>
            </a:avLst>
          </a:prstGeom>
          <a:solidFill>
            <a:srgbClr val="FF6600"/>
          </a:solidFill>
          <a:ln w="9525">
            <a:solidFill>
              <a:srgbClr val="CC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" fill="hold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" fill="hold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24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" fill="hold"/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" fill="hold"/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" fill="hold"/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" fill="hold"/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96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" fill="hold"/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" fill="hold"/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41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" fill="hold"/>
                                        <p:tgtEl>
                                          <p:spTgt spid="430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" fill="hold"/>
                                        <p:tgtEl>
                                          <p:spTgt spid="430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3010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" fill="hold"/>
                                        <p:tgtEl>
                                          <p:spTgt spid="430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" fill="hold"/>
                                        <p:tgtEl>
                                          <p:spTgt spid="430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33700"/>
                            </p:stCondLst>
                            <p:childTnLst>
                              <p:par>
                                <p:cTn id="41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" fill="hold"/>
                                        <p:tgtEl>
                                          <p:spTgt spid="430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" fill="hold"/>
                                        <p:tgtEl>
                                          <p:spTgt spid="430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 build="p" autoUpdateAnimBg="0" advAuto="3000"/>
      <p:bldP spid="4301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4036" name="Object 4"/>
          <p:cNvGraphicFramePr>
            <a:graphicFrameLocks noChangeAspect="1"/>
          </p:cNvGraphicFramePr>
          <p:nvPr/>
        </p:nvGraphicFramePr>
        <p:xfrm>
          <a:off x="5562600" y="3886200"/>
          <a:ext cx="3267075" cy="2971800"/>
        </p:xfrm>
        <a:graphic>
          <a:graphicData uri="http://schemas.openxmlformats.org/presentationml/2006/ole">
            <p:oleObj spid="_x0000_s49154" name="Photo Editor Photo" r:id="rId5" imgW="7314286" imgH="6866667" progId="">
              <p:embed/>
            </p:oleObj>
          </a:graphicData>
        </a:graphic>
      </p:graphicFrame>
      <p:sp>
        <p:nvSpPr>
          <p:cNvPr id="44035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381000"/>
            <a:ext cx="7772400" cy="5715000"/>
          </a:xfrm>
        </p:spPr>
        <p:txBody>
          <a:bodyPr/>
          <a:lstStyle/>
          <a:p>
            <a:pPr algn="ctr" eaLnBrk="1" hangingPunct="1">
              <a:buFont typeface="Wingdings 2" pitchFamily="18" charset="2"/>
              <a:buNone/>
            </a:pPr>
            <a:r>
              <a:rPr lang="en-US" sz="2200" b="1" dirty="0" smtClean="0">
                <a:solidFill>
                  <a:srgbClr val="FF0000"/>
                </a:solidFill>
              </a:rPr>
              <a:t>Position 9 - </a:t>
            </a:r>
            <a:r>
              <a:rPr lang="en-US" sz="2200" b="1" dirty="0" err="1" smtClean="0">
                <a:solidFill>
                  <a:srgbClr val="FF0000"/>
                </a:solidFill>
              </a:rPr>
              <a:t>Ashwa</a:t>
            </a:r>
            <a:r>
              <a:rPr lang="en-US" sz="2200" b="1" dirty="0" smtClean="0">
                <a:solidFill>
                  <a:srgbClr val="FF0000"/>
                </a:solidFill>
              </a:rPr>
              <a:t> </a:t>
            </a:r>
            <a:r>
              <a:rPr lang="en-US" sz="2200" b="1" dirty="0" err="1" smtClean="0">
                <a:solidFill>
                  <a:srgbClr val="FF0000"/>
                </a:solidFill>
              </a:rPr>
              <a:t>Sanchalanasana</a:t>
            </a:r>
            <a:r>
              <a:rPr lang="en-US" sz="2200" b="1" dirty="0" smtClean="0">
                <a:solidFill>
                  <a:srgbClr val="FF0000"/>
                </a:solidFill>
              </a:rPr>
              <a:t> (Equestrian Pose)</a:t>
            </a:r>
          </a:p>
          <a:p>
            <a:pPr algn="ctr" eaLnBrk="1" hangingPunct="1">
              <a:buFont typeface="Wingdings 2" pitchFamily="18" charset="2"/>
              <a:buNone/>
            </a:pPr>
            <a:endParaRPr lang="en-AU" sz="2200" b="1" dirty="0" smtClean="0">
              <a:solidFill>
                <a:srgbClr val="FF0000"/>
              </a:solidFill>
            </a:endParaRPr>
          </a:p>
          <a:p>
            <a:pPr eaLnBrk="1" hangingPunct="1">
              <a:buClr>
                <a:schemeClr val="accent1"/>
              </a:buClr>
              <a:buFont typeface="Wingdings 2" pitchFamily="18" charset="2"/>
              <a:buChar char="ï"/>
            </a:pPr>
            <a:r>
              <a:rPr lang="en-US" sz="2200" dirty="0" smtClean="0">
                <a:solidFill>
                  <a:srgbClr val="FF0000"/>
                </a:solidFill>
              </a:rPr>
              <a:t>Breath 		inhale	</a:t>
            </a:r>
          </a:p>
          <a:p>
            <a:pPr eaLnBrk="1" hangingPunct="1">
              <a:buClr>
                <a:schemeClr val="accent1"/>
              </a:buClr>
              <a:buFont typeface="Wingdings 2" pitchFamily="18" charset="2"/>
              <a:buChar char="ï"/>
            </a:pPr>
            <a:r>
              <a:rPr lang="en-US" sz="2200" dirty="0" smtClean="0">
                <a:solidFill>
                  <a:srgbClr val="FF0000"/>
                </a:solidFill>
              </a:rPr>
              <a:t>Chakra  		</a:t>
            </a:r>
            <a:r>
              <a:rPr lang="en-US" sz="2200" dirty="0" err="1" smtClean="0">
                <a:solidFill>
                  <a:srgbClr val="FF0000"/>
                </a:solidFill>
              </a:rPr>
              <a:t>Ajna</a:t>
            </a:r>
            <a:endParaRPr lang="en-US" sz="2200" dirty="0" smtClean="0">
              <a:solidFill>
                <a:srgbClr val="FF0000"/>
              </a:solidFill>
            </a:endParaRPr>
          </a:p>
          <a:p>
            <a:pPr eaLnBrk="1" hangingPunct="1">
              <a:buClr>
                <a:schemeClr val="accent1"/>
              </a:buClr>
              <a:buFont typeface="Wingdings 2" pitchFamily="18" charset="2"/>
              <a:buChar char="ï"/>
            </a:pPr>
            <a:r>
              <a:rPr lang="en-US" sz="2200" dirty="0" smtClean="0">
                <a:solidFill>
                  <a:srgbClr val="FF0000"/>
                </a:solidFill>
              </a:rPr>
              <a:t>Surya mantra  	Om </a:t>
            </a:r>
            <a:r>
              <a:rPr lang="en-US" sz="2200" dirty="0" err="1" smtClean="0">
                <a:solidFill>
                  <a:srgbClr val="FF0000"/>
                </a:solidFill>
              </a:rPr>
              <a:t>Adityaya</a:t>
            </a:r>
            <a:r>
              <a:rPr lang="en-US" sz="2200" dirty="0" smtClean="0">
                <a:solidFill>
                  <a:srgbClr val="FF0000"/>
                </a:solidFill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</a:rPr>
              <a:t>Namaha</a:t>
            </a:r>
            <a:endParaRPr lang="en-US" sz="2200" dirty="0" smtClean="0">
              <a:solidFill>
                <a:srgbClr val="FF0000"/>
              </a:solidFill>
            </a:endParaRPr>
          </a:p>
          <a:p>
            <a:pPr eaLnBrk="1" hangingPunct="1">
              <a:buClr>
                <a:schemeClr val="accent1"/>
              </a:buClr>
              <a:buFont typeface="Wingdings 2" pitchFamily="18" charset="2"/>
              <a:buChar char="ï"/>
            </a:pPr>
            <a:r>
              <a:rPr lang="en-US" sz="2200" dirty="0" smtClean="0">
                <a:solidFill>
                  <a:srgbClr val="FF0000"/>
                </a:solidFill>
              </a:rPr>
              <a:t>Muscles  		stretches hip flexor ms, strengthens quads 			loosens tight hips</a:t>
            </a:r>
          </a:p>
          <a:p>
            <a:pPr eaLnBrk="1" hangingPunct="1">
              <a:buClr>
                <a:schemeClr val="accent1"/>
              </a:buClr>
              <a:buFont typeface="Wingdings 2" pitchFamily="18" charset="2"/>
              <a:buChar char="ï"/>
            </a:pPr>
            <a:r>
              <a:rPr lang="en-US" sz="2200" dirty="0" smtClean="0">
                <a:solidFill>
                  <a:srgbClr val="FF0000"/>
                </a:solidFill>
              </a:rPr>
              <a:t>Organs 		massages abdominal organs, nervous 				system</a:t>
            </a:r>
          </a:p>
          <a:p>
            <a:pPr eaLnBrk="1" hangingPunct="1">
              <a:buClr>
                <a:schemeClr val="accent1"/>
              </a:buClr>
              <a:buFont typeface="Wingdings 2" pitchFamily="18" charset="2"/>
              <a:buChar char="ï"/>
            </a:pPr>
            <a:r>
              <a:rPr lang="en-US" sz="2200" dirty="0" smtClean="0">
                <a:solidFill>
                  <a:srgbClr val="FF0000"/>
                </a:solidFill>
              </a:rPr>
              <a:t>Benefits 		nervous system, pineal gland </a:t>
            </a:r>
          </a:p>
        </p:txBody>
      </p:sp>
      <p:sp>
        <p:nvSpPr>
          <p:cNvPr id="44037" name="AutoShape 5"/>
          <p:cNvSpPr>
            <a:spLocks noChangeArrowheads="1"/>
          </p:cNvSpPr>
          <p:nvPr/>
        </p:nvSpPr>
        <p:spPr bwMode="auto">
          <a:xfrm>
            <a:off x="7696200" y="4038600"/>
            <a:ext cx="342900" cy="304800"/>
          </a:xfrm>
          <a:prstGeom prst="star4">
            <a:avLst>
              <a:gd name="adj" fmla="val 12500"/>
            </a:avLst>
          </a:prstGeom>
          <a:solidFill>
            <a:srgbClr val="FF6600"/>
          </a:solidFill>
          <a:ln w="9525">
            <a:solidFill>
              <a:srgbClr val="CC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" fill="hold"/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" fill="hold"/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27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" fill="hold"/>
                                        <p:tgtEl>
                                          <p:spTgt spid="44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" fill="hold"/>
                                        <p:tgtEl>
                                          <p:spTgt spid="44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630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" fill="hold"/>
                                        <p:tgtEl>
                                          <p:spTgt spid="44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" fill="hold"/>
                                        <p:tgtEl>
                                          <p:spTgt spid="44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99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" fill="hold"/>
                                        <p:tgtEl>
                                          <p:spTgt spid="440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" fill="hold"/>
                                        <p:tgtEl>
                                          <p:spTgt spid="440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44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" fill="hold"/>
                                        <p:tgtEl>
                                          <p:spTgt spid="440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" fill="hold"/>
                                        <p:tgtEl>
                                          <p:spTgt spid="440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3070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" fill="hold"/>
                                        <p:tgtEl>
                                          <p:spTgt spid="440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" fill="hold"/>
                                        <p:tgtEl>
                                          <p:spTgt spid="440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35800"/>
                            </p:stCondLst>
                            <p:childTnLst>
                              <p:par>
                                <p:cTn id="41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" fill="hold"/>
                                        <p:tgtEl>
                                          <p:spTgt spid="440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" fill="hold"/>
                                        <p:tgtEl>
                                          <p:spTgt spid="440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 build="p" autoUpdateAnimBg="0" advAuto="3000"/>
      <p:bldP spid="4403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5061" name="Object 5"/>
          <p:cNvGraphicFramePr>
            <a:graphicFrameLocks noChangeAspect="1"/>
          </p:cNvGraphicFramePr>
          <p:nvPr>
            <p:ph idx="1"/>
          </p:nvPr>
        </p:nvGraphicFramePr>
        <p:xfrm>
          <a:off x="3100388" y="530225"/>
          <a:ext cx="2989262" cy="4187825"/>
        </p:xfrm>
        <a:graphic>
          <a:graphicData uri="http://schemas.openxmlformats.org/presentationml/2006/ole">
            <p:oleObj spid="_x0000_s50178" name="Photo Editor Photo" r:id="rId5" imgW="5057143" imgH="7085714" progId="">
              <p:embed/>
            </p:oleObj>
          </a:graphicData>
        </a:graphic>
      </p:graphicFrame>
      <p:sp>
        <p:nvSpPr>
          <p:cNvPr id="45060" name="Rectangle 4"/>
          <p:cNvSpPr>
            <a:spLocks noChangeArrowheads="1"/>
          </p:cNvSpPr>
          <p:nvPr/>
        </p:nvSpPr>
        <p:spPr bwMode="auto">
          <a:xfrm>
            <a:off x="533400" y="457200"/>
            <a:ext cx="7391400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sunset" dir="t"/>
          </a:scene3d>
          <a:sp3d>
            <a:bevelB prst="relaxedInset"/>
          </a:sp3d>
        </p:spPr>
        <p:txBody>
          <a:bodyPr>
            <a:noAutofit/>
          </a:bodyPr>
          <a:lstStyle/>
          <a:p>
            <a:pPr algn="ctr" eaLnBrk="0" hangingPunct="0">
              <a:spcBef>
                <a:spcPct val="50000"/>
              </a:spcBef>
              <a:buClr>
                <a:schemeClr val="accent2"/>
              </a:buClr>
              <a:buFont typeface="Wingdings 2" pitchFamily="18" charset="2"/>
              <a:buNone/>
            </a:pPr>
            <a:r>
              <a:rPr kumimoji="1" lang="en-US" sz="2200" b="1" dirty="0">
                <a:solidFill>
                  <a:srgbClr val="FF0000"/>
                </a:solidFill>
              </a:rPr>
              <a:t>Position 10 - </a:t>
            </a:r>
            <a:r>
              <a:rPr kumimoji="1" lang="en-US" sz="2200" b="1" dirty="0" err="1">
                <a:solidFill>
                  <a:srgbClr val="FF0000"/>
                </a:solidFill>
              </a:rPr>
              <a:t>Padahastasana</a:t>
            </a:r>
            <a:r>
              <a:rPr kumimoji="1" lang="en-US" sz="2200" b="1" dirty="0">
                <a:solidFill>
                  <a:srgbClr val="FF0000"/>
                </a:solidFill>
              </a:rPr>
              <a:t> (Hand to Feet Pose)</a:t>
            </a:r>
          </a:p>
          <a:p>
            <a:pPr algn="ctr" eaLnBrk="0" hangingPunct="0">
              <a:spcBef>
                <a:spcPct val="50000"/>
              </a:spcBef>
              <a:buClr>
                <a:schemeClr val="accent2"/>
              </a:buClr>
              <a:buFont typeface="Wingdings 2" pitchFamily="18" charset="2"/>
              <a:buNone/>
            </a:pPr>
            <a:endParaRPr kumimoji="1" lang="en-US" sz="2200" b="1" dirty="0">
              <a:solidFill>
                <a:srgbClr val="FF0000"/>
              </a:solidFill>
            </a:endParaRPr>
          </a:p>
          <a:p>
            <a:pPr eaLnBrk="0" hangingPunct="0">
              <a:spcBef>
                <a:spcPct val="50000"/>
              </a:spcBef>
              <a:buClr>
                <a:schemeClr val="accent1"/>
              </a:buClr>
              <a:buFont typeface="Wingdings 2" pitchFamily="18" charset="2"/>
              <a:buChar char="ï"/>
            </a:pPr>
            <a:r>
              <a:rPr kumimoji="1" lang="en-US" sz="2200" dirty="0">
                <a:solidFill>
                  <a:srgbClr val="FF0000"/>
                </a:solidFill>
              </a:rPr>
              <a:t>Breath 		Exhale	</a:t>
            </a:r>
          </a:p>
          <a:p>
            <a:pPr eaLnBrk="0" hangingPunct="0">
              <a:spcBef>
                <a:spcPct val="50000"/>
              </a:spcBef>
              <a:buClr>
                <a:schemeClr val="accent1"/>
              </a:buClr>
              <a:buFont typeface="Wingdings 2" pitchFamily="18" charset="2"/>
              <a:buChar char="ï"/>
            </a:pPr>
            <a:r>
              <a:rPr kumimoji="1" lang="en-US" sz="2200" dirty="0">
                <a:solidFill>
                  <a:srgbClr val="FF0000"/>
                </a:solidFill>
              </a:rPr>
              <a:t>Chakra  		</a:t>
            </a:r>
            <a:r>
              <a:rPr kumimoji="1" lang="en-US" sz="2200" dirty="0" err="1">
                <a:solidFill>
                  <a:srgbClr val="FF0000"/>
                </a:solidFill>
              </a:rPr>
              <a:t>Swadhisthana</a:t>
            </a:r>
            <a:endParaRPr kumimoji="1" lang="en-US" sz="2200" dirty="0">
              <a:solidFill>
                <a:srgbClr val="FF0000"/>
              </a:solidFill>
            </a:endParaRPr>
          </a:p>
          <a:p>
            <a:pPr eaLnBrk="0" hangingPunct="0">
              <a:spcBef>
                <a:spcPct val="50000"/>
              </a:spcBef>
              <a:buClr>
                <a:schemeClr val="accent1"/>
              </a:buClr>
              <a:buFont typeface="Wingdings 2" pitchFamily="18" charset="2"/>
              <a:buChar char="ï"/>
            </a:pPr>
            <a:r>
              <a:rPr kumimoji="1" lang="en-US" sz="2200" dirty="0">
                <a:solidFill>
                  <a:srgbClr val="FF0000"/>
                </a:solidFill>
              </a:rPr>
              <a:t>Surya mantra  	Om </a:t>
            </a:r>
            <a:r>
              <a:rPr kumimoji="1" lang="en-US" sz="2200" dirty="0" err="1">
                <a:solidFill>
                  <a:srgbClr val="FF0000"/>
                </a:solidFill>
              </a:rPr>
              <a:t>Savitre</a:t>
            </a:r>
            <a:r>
              <a:rPr kumimoji="1" lang="en-US" sz="2200" dirty="0">
                <a:solidFill>
                  <a:srgbClr val="FF0000"/>
                </a:solidFill>
              </a:rPr>
              <a:t> </a:t>
            </a:r>
            <a:r>
              <a:rPr kumimoji="1" lang="en-US" sz="2200" dirty="0" err="1">
                <a:solidFill>
                  <a:srgbClr val="FF0000"/>
                </a:solidFill>
              </a:rPr>
              <a:t>Namaha</a:t>
            </a:r>
            <a:endParaRPr kumimoji="1" lang="en-US" sz="2200" dirty="0">
              <a:solidFill>
                <a:srgbClr val="FF0000"/>
              </a:solidFill>
            </a:endParaRPr>
          </a:p>
          <a:p>
            <a:pPr eaLnBrk="0" hangingPunct="0">
              <a:spcBef>
                <a:spcPct val="50000"/>
              </a:spcBef>
              <a:buClr>
                <a:schemeClr val="accent1"/>
              </a:buClr>
              <a:buFont typeface="Wingdings 2" pitchFamily="18" charset="2"/>
              <a:buChar char="ï"/>
            </a:pPr>
            <a:r>
              <a:rPr kumimoji="1" lang="en-US" sz="2200" dirty="0" smtClean="0">
                <a:solidFill>
                  <a:srgbClr val="FF0000"/>
                </a:solidFill>
              </a:rPr>
              <a:t>Muscles  </a:t>
            </a:r>
            <a:r>
              <a:rPr kumimoji="1" lang="en-US" sz="2200" dirty="0">
                <a:solidFill>
                  <a:srgbClr val="FF0000"/>
                </a:solidFill>
              </a:rPr>
              <a:t>		stretches hamstrings, buttocks,</a:t>
            </a:r>
          </a:p>
          <a:p>
            <a:pPr eaLnBrk="0" hangingPunct="0">
              <a:spcBef>
                <a:spcPct val="50000"/>
              </a:spcBef>
              <a:buClr>
                <a:schemeClr val="accent1"/>
              </a:buClr>
              <a:buFont typeface="Wingdings 2" pitchFamily="18" charset="2"/>
              <a:buNone/>
            </a:pPr>
            <a:r>
              <a:rPr kumimoji="1" lang="en-US" sz="2200" dirty="0">
                <a:solidFill>
                  <a:srgbClr val="FF0000"/>
                </a:solidFill>
              </a:rPr>
              <a:t> 			back, Posterior neck, shoulders ms</a:t>
            </a:r>
          </a:p>
          <a:p>
            <a:pPr eaLnBrk="0" hangingPunct="0">
              <a:spcBef>
                <a:spcPct val="50000"/>
              </a:spcBef>
              <a:buClr>
                <a:schemeClr val="accent1"/>
              </a:buClr>
              <a:buFont typeface="Wingdings 2" pitchFamily="18" charset="2"/>
              <a:buChar char="ï"/>
            </a:pPr>
            <a:r>
              <a:rPr kumimoji="1" lang="en-US" sz="2200" dirty="0">
                <a:solidFill>
                  <a:srgbClr val="FF0000"/>
                </a:solidFill>
              </a:rPr>
              <a:t>Organs/glands	GIT, kidneys, thyroid       </a:t>
            </a:r>
          </a:p>
          <a:p>
            <a:pPr eaLnBrk="0" hangingPunct="0">
              <a:spcBef>
                <a:spcPct val="50000"/>
              </a:spcBef>
              <a:buClr>
                <a:schemeClr val="accent1"/>
              </a:buClr>
              <a:buFont typeface="Wingdings 2" pitchFamily="18" charset="2"/>
              <a:buChar char="ï"/>
            </a:pPr>
            <a:r>
              <a:rPr kumimoji="1" lang="en-US" sz="2200" dirty="0">
                <a:solidFill>
                  <a:srgbClr val="FF0000"/>
                </a:solidFill>
              </a:rPr>
              <a:t>Benefits 		improves digestion,					circulation &amp; </a:t>
            </a:r>
            <a:r>
              <a:rPr kumimoji="1" lang="en-US" sz="2200" dirty="0" smtClean="0">
                <a:solidFill>
                  <a:srgbClr val="FF0000"/>
                </a:solidFill>
              </a:rPr>
              <a:t>respiration</a:t>
            </a:r>
            <a:endParaRPr kumimoji="1" lang="en-US" sz="2200" dirty="0">
              <a:solidFill>
                <a:srgbClr val="FF0000"/>
              </a:solidFill>
            </a:endParaRPr>
          </a:p>
        </p:txBody>
      </p:sp>
      <p:sp>
        <p:nvSpPr>
          <p:cNvPr id="45062" name="AutoShape 6"/>
          <p:cNvSpPr>
            <a:spLocks noChangeArrowheads="1"/>
          </p:cNvSpPr>
          <p:nvPr/>
        </p:nvSpPr>
        <p:spPr bwMode="auto">
          <a:xfrm>
            <a:off x="4114800" y="1371600"/>
            <a:ext cx="342900" cy="304800"/>
          </a:xfrm>
          <a:prstGeom prst="star4">
            <a:avLst>
              <a:gd name="adj" fmla="val 12500"/>
            </a:avLst>
          </a:prstGeom>
          <a:solidFill>
            <a:srgbClr val="FF6600"/>
          </a:solidFill>
          <a:ln w="9525">
            <a:solidFill>
              <a:srgbClr val="CC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0" grpId="0" autoUpdateAnimBg="0"/>
      <p:bldP spid="4506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6084" name="Object 4" descr="Parchment"/>
          <p:cNvGraphicFramePr>
            <a:graphicFrameLocks noChangeAspect="1"/>
          </p:cNvGraphicFramePr>
          <p:nvPr/>
        </p:nvGraphicFramePr>
        <p:xfrm>
          <a:off x="6629400" y="1066800"/>
          <a:ext cx="2312988" cy="4724400"/>
        </p:xfrm>
        <a:graphic>
          <a:graphicData uri="http://schemas.openxmlformats.org/presentationml/2006/ole">
            <p:oleObj spid="_x0000_s51202" name="Photo Editor Photo" r:id="rId5" imgW="5068007" imgH="10345594" progId="">
              <p:embed/>
            </p:oleObj>
          </a:graphicData>
        </a:graphic>
      </p:graphicFrame>
      <p:sp>
        <p:nvSpPr>
          <p:cNvPr id="46083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381000"/>
            <a:ext cx="5943600" cy="5715000"/>
          </a:xfrm>
        </p:spPr>
        <p:txBody>
          <a:bodyPr>
            <a:normAutofit/>
          </a:bodyPr>
          <a:lstStyle/>
          <a:p>
            <a:pPr algn="ctr"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en-US" sz="2200" b="1" dirty="0" smtClean="0">
                <a:solidFill>
                  <a:srgbClr val="FF0000"/>
                </a:solidFill>
              </a:rPr>
              <a:t>Position 11 - </a:t>
            </a:r>
            <a:r>
              <a:rPr lang="en-US" sz="2200" b="1" dirty="0" err="1" smtClean="0">
                <a:solidFill>
                  <a:srgbClr val="FF0000"/>
                </a:solidFill>
              </a:rPr>
              <a:t>Hasta</a:t>
            </a:r>
            <a:r>
              <a:rPr lang="en-US" sz="2200" b="1" dirty="0" smtClean="0">
                <a:solidFill>
                  <a:srgbClr val="FF0000"/>
                </a:solidFill>
              </a:rPr>
              <a:t> </a:t>
            </a:r>
            <a:r>
              <a:rPr lang="en-US" sz="2200" b="1" dirty="0" err="1" smtClean="0">
                <a:solidFill>
                  <a:srgbClr val="FF0000"/>
                </a:solidFill>
              </a:rPr>
              <a:t>Utthanasana</a:t>
            </a:r>
            <a:r>
              <a:rPr lang="en-US" sz="2200" b="1" dirty="0" smtClean="0">
                <a:solidFill>
                  <a:srgbClr val="FF0000"/>
                </a:solidFill>
              </a:rPr>
              <a:t> (Raised Arm Pose)</a:t>
            </a:r>
          </a:p>
          <a:p>
            <a:pPr algn="ctr" eaLnBrk="1" hangingPunct="1">
              <a:lnSpc>
                <a:spcPct val="90000"/>
              </a:lnSpc>
              <a:buFont typeface="Wingdings 2" pitchFamily="18" charset="2"/>
              <a:buNone/>
            </a:pPr>
            <a:endParaRPr lang="en-US" sz="2200" b="1" dirty="0" smtClean="0">
              <a:solidFill>
                <a:srgbClr val="FF0000"/>
              </a:solidFill>
            </a:endParaRPr>
          </a:p>
          <a:p>
            <a:pPr eaLnBrk="1" hangingPunct="1">
              <a:lnSpc>
                <a:spcPct val="90000"/>
              </a:lnSpc>
              <a:buClr>
                <a:schemeClr val="accent1"/>
              </a:buClr>
              <a:buFont typeface="Wingdings 2" pitchFamily="18" charset="2"/>
              <a:buChar char="ï"/>
            </a:pPr>
            <a:r>
              <a:rPr lang="en-US" sz="2200" dirty="0" smtClean="0">
                <a:solidFill>
                  <a:srgbClr val="FF0000"/>
                </a:solidFill>
              </a:rPr>
              <a:t>Breath 		Inhale	</a:t>
            </a:r>
          </a:p>
          <a:p>
            <a:pPr eaLnBrk="1" hangingPunct="1">
              <a:lnSpc>
                <a:spcPct val="90000"/>
              </a:lnSpc>
              <a:buClr>
                <a:schemeClr val="accent1"/>
              </a:buClr>
              <a:buFont typeface="Wingdings 2" pitchFamily="18" charset="2"/>
              <a:buChar char="ï"/>
            </a:pPr>
            <a:r>
              <a:rPr lang="en-US" sz="2200" dirty="0" smtClean="0">
                <a:solidFill>
                  <a:srgbClr val="FF0000"/>
                </a:solidFill>
              </a:rPr>
              <a:t>Chakra  		</a:t>
            </a:r>
            <a:r>
              <a:rPr lang="en-US" sz="2200" dirty="0" err="1" smtClean="0">
                <a:solidFill>
                  <a:srgbClr val="FF0000"/>
                </a:solidFill>
              </a:rPr>
              <a:t>Vishuddhi</a:t>
            </a:r>
            <a:endParaRPr lang="en-US" sz="2200" dirty="0" smtClean="0">
              <a:solidFill>
                <a:srgbClr val="FF0000"/>
              </a:solidFill>
            </a:endParaRPr>
          </a:p>
          <a:p>
            <a:pPr eaLnBrk="1" hangingPunct="1">
              <a:lnSpc>
                <a:spcPct val="90000"/>
              </a:lnSpc>
              <a:buClr>
                <a:schemeClr val="accent1"/>
              </a:buClr>
              <a:buFont typeface="Wingdings 2" pitchFamily="18" charset="2"/>
              <a:buChar char="ï"/>
            </a:pPr>
            <a:r>
              <a:rPr lang="en-US" sz="2200" dirty="0" smtClean="0">
                <a:solidFill>
                  <a:srgbClr val="FF0000"/>
                </a:solidFill>
              </a:rPr>
              <a:t>Surya mantra  	Om </a:t>
            </a:r>
            <a:r>
              <a:rPr lang="en-US" sz="2200" dirty="0" err="1" smtClean="0">
                <a:solidFill>
                  <a:srgbClr val="FF0000"/>
                </a:solidFill>
              </a:rPr>
              <a:t>Arkaya</a:t>
            </a:r>
            <a:r>
              <a:rPr lang="en-US" sz="2200" dirty="0" smtClean="0">
                <a:solidFill>
                  <a:srgbClr val="FF0000"/>
                </a:solidFill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</a:rPr>
              <a:t>Namaha</a:t>
            </a:r>
            <a:endParaRPr lang="en-US" sz="2200" dirty="0" smtClean="0">
              <a:solidFill>
                <a:srgbClr val="FF0000"/>
              </a:solidFill>
            </a:endParaRPr>
          </a:p>
          <a:p>
            <a:pPr eaLnBrk="1" hangingPunct="1">
              <a:lnSpc>
                <a:spcPct val="90000"/>
              </a:lnSpc>
              <a:buClr>
                <a:schemeClr val="accent1"/>
              </a:buClr>
              <a:buFont typeface="Wingdings 2" pitchFamily="18" charset="2"/>
              <a:buChar char="ï"/>
            </a:pPr>
            <a:r>
              <a:rPr lang="en-US" sz="2200" dirty="0" smtClean="0">
                <a:solidFill>
                  <a:srgbClr val="FF0000"/>
                </a:solidFill>
              </a:rPr>
              <a:t>Muscles  		back, shoulders, </a:t>
            </a:r>
            <a:r>
              <a:rPr lang="en-US" sz="2200" dirty="0" err="1" smtClean="0">
                <a:solidFill>
                  <a:srgbClr val="FF0000"/>
                </a:solidFill>
              </a:rPr>
              <a:t>arms,chest</a:t>
            </a:r>
            <a:r>
              <a:rPr lang="en-US" sz="2200" dirty="0" smtClean="0">
                <a:solidFill>
                  <a:srgbClr val="FF0000"/>
                </a:solidFill>
              </a:rPr>
              <a:t>, abdomen </a:t>
            </a:r>
          </a:p>
          <a:p>
            <a:pPr eaLnBrk="1" hangingPunct="1">
              <a:lnSpc>
                <a:spcPct val="90000"/>
              </a:lnSpc>
              <a:buClr>
                <a:schemeClr val="accent1"/>
              </a:buClr>
              <a:buFont typeface="Wingdings 2" pitchFamily="18" charset="2"/>
              <a:buChar char="ï"/>
            </a:pPr>
            <a:r>
              <a:rPr lang="en-US" sz="2200" dirty="0" smtClean="0">
                <a:solidFill>
                  <a:srgbClr val="FF0000"/>
                </a:solidFill>
              </a:rPr>
              <a:t>Organs/glands 	kidneys, intestines, 			</a:t>
            </a:r>
            <a:r>
              <a:rPr lang="en-US" sz="2200" dirty="0" err="1" smtClean="0">
                <a:solidFill>
                  <a:srgbClr val="FF0000"/>
                </a:solidFill>
              </a:rPr>
              <a:t>lungs,adrenal</a:t>
            </a:r>
            <a:r>
              <a:rPr lang="en-US" sz="2200" dirty="0" smtClean="0">
                <a:solidFill>
                  <a:srgbClr val="FF0000"/>
                </a:solidFill>
              </a:rPr>
              <a:t> glands 			thyroid/parathyroid, 	</a:t>
            </a:r>
          </a:p>
          <a:p>
            <a:pPr eaLnBrk="1" hangingPunct="1">
              <a:lnSpc>
                <a:spcPct val="90000"/>
              </a:lnSpc>
              <a:buClr>
                <a:schemeClr val="accent1"/>
              </a:buClr>
              <a:buFont typeface="Wingdings 2" pitchFamily="18" charset="2"/>
              <a:buChar char="ï"/>
            </a:pPr>
            <a:r>
              <a:rPr lang="en-US" sz="2200" dirty="0" smtClean="0">
                <a:solidFill>
                  <a:srgbClr val="FF0000"/>
                </a:solidFill>
              </a:rPr>
              <a:t>Benefits -		opening emotionally, 			</a:t>
            </a:r>
            <a:r>
              <a:rPr lang="en-US" sz="2200" dirty="0" err="1" smtClean="0">
                <a:solidFill>
                  <a:srgbClr val="FF0000"/>
                </a:solidFill>
              </a:rPr>
              <a:t>orrects</a:t>
            </a:r>
            <a:r>
              <a:rPr lang="en-US" sz="2200" dirty="0" smtClean="0">
                <a:solidFill>
                  <a:srgbClr val="FF0000"/>
                </a:solidFill>
              </a:rPr>
              <a:t> poor posture</a:t>
            </a:r>
          </a:p>
        </p:txBody>
      </p:sp>
      <p:sp>
        <p:nvSpPr>
          <p:cNvPr id="46085" name="AutoShape 5"/>
          <p:cNvSpPr>
            <a:spLocks noChangeArrowheads="1"/>
          </p:cNvSpPr>
          <p:nvPr/>
        </p:nvSpPr>
        <p:spPr bwMode="auto">
          <a:xfrm>
            <a:off x="7772400" y="2209800"/>
            <a:ext cx="342900" cy="304800"/>
          </a:xfrm>
          <a:prstGeom prst="star4">
            <a:avLst>
              <a:gd name="adj" fmla="val 12500"/>
            </a:avLst>
          </a:prstGeom>
          <a:solidFill>
            <a:srgbClr val="FF6600"/>
          </a:solidFill>
          <a:ln w="9525">
            <a:solidFill>
              <a:srgbClr val="CC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" fill="hold"/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" fill="hold"/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" fill="hold"/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" fill="hold"/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660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" fill="hold"/>
                                        <p:tgtEl>
                                          <p:spTgt spid="46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" fill="hold"/>
                                        <p:tgtEl>
                                          <p:spTgt spid="46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202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" fill="hold"/>
                                        <p:tgtEl>
                                          <p:spTgt spid="460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" fill="hold"/>
                                        <p:tgtEl>
                                          <p:spTgt spid="460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47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" fill="hold"/>
                                        <p:tgtEl>
                                          <p:spTgt spid="460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" fill="hold"/>
                                        <p:tgtEl>
                                          <p:spTgt spid="460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3010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" fill="hold"/>
                                        <p:tgtEl>
                                          <p:spTgt spid="460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" fill="hold"/>
                                        <p:tgtEl>
                                          <p:spTgt spid="460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35800"/>
                            </p:stCondLst>
                            <p:childTnLst>
                              <p:par>
                                <p:cTn id="41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" fill="hold"/>
                                        <p:tgtEl>
                                          <p:spTgt spid="460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" fill="hold"/>
                                        <p:tgtEl>
                                          <p:spTgt spid="460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3" grpId="0" build="p" autoUpdateAnimBg="0" advAuto="3000"/>
      <p:bldP spid="4608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7108" name="Object 4"/>
          <p:cNvGraphicFramePr>
            <a:graphicFrameLocks noChangeAspect="1"/>
          </p:cNvGraphicFramePr>
          <p:nvPr/>
        </p:nvGraphicFramePr>
        <p:xfrm>
          <a:off x="7696200" y="1219200"/>
          <a:ext cx="1169988" cy="4267200"/>
        </p:xfrm>
        <a:graphic>
          <a:graphicData uri="http://schemas.openxmlformats.org/presentationml/2006/ole">
            <p:oleObj spid="_x0000_s52226" name="Photo Editor Photo" r:id="rId5" imgW="2809524" imgH="10240804" progId="">
              <p:embed/>
            </p:oleObj>
          </a:graphicData>
        </a:graphic>
      </p:graphicFrame>
      <p:sp>
        <p:nvSpPr>
          <p:cNvPr id="47107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304800"/>
            <a:ext cx="7772400" cy="5791200"/>
          </a:xfrm>
        </p:spPr>
        <p:txBody>
          <a:bodyPr/>
          <a:lstStyle/>
          <a:p>
            <a:pPr algn="ctr" eaLnBrk="1" hangingPunct="1">
              <a:buFont typeface="Wingdings 2" pitchFamily="18" charset="2"/>
              <a:buNone/>
            </a:pPr>
            <a:r>
              <a:rPr lang="en-US" sz="2200" b="1" dirty="0" smtClean="0">
                <a:solidFill>
                  <a:srgbClr val="FF0000"/>
                </a:solidFill>
              </a:rPr>
              <a:t>Position 12 - </a:t>
            </a:r>
            <a:r>
              <a:rPr lang="en-US" sz="2200" b="1" dirty="0" err="1" smtClean="0">
                <a:solidFill>
                  <a:srgbClr val="FF0000"/>
                </a:solidFill>
              </a:rPr>
              <a:t>Pranamasana</a:t>
            </a:r>
            <a:r>
              <a:rPr lang="en-US" sz="2200" b="1" dirty="0" smtClean="0">
                <a:solidFill>
                  <a:srgbClr val="FF0000"/>
                </a:solidFill>
              </a:rPr>
              <a:t> (Prayer Pose)</a:t>
            </a:r>
          </a:p>
          <a:p>
            <a:pPr algn="ctr" eaLnBrk="1" hangingPunct="1">
              <a:buFont typeface="Wingdings 2" pitchFamily="18" charset="2"/>
              <a:buNone/>
            </a:pPr>
            <a:endParaRPr lang="en-US" sz="2200" b="1" dirty="0" smtClean="0">
              <a:solidFill>
                <a:srgbClr val="FF0000"/>
              </a:solidFill>
            </a:endParaRPr>
          </a:p>
          <a:p>
            <a:pPr eaLnBrk="1" hangingPunct="1">
              <a:buClr>
                <a:schemeClr val="accent1"/>
              </a:buClr>
              <a:buFont typeface="Wingdings 2" pitchFamily="18" charset="2"/>
              <a:buChar char="ï"/>
            </a:pPr>
            <a:r>
              <a:rPr lang="en-US" sz="2200" dirty="0" smtClean="0">
                <a:solidFill>
                  <a:srgbClr val="FF0000"/>
                </a:solidFill>
              </a:rPr>
              <a:t>Breath 		Exhale	</a:t>
            </a:r>
          </a:p>
          <a:p>
            <a:pPr eaLnBrk="1" hangingPunct="1">
              <a:buClr>
                <a:schemeClr val="accent1"/>
              </a:buClr>
              <a:buFont typeface="Wingdings 2" pitchFamily="18" charset="2"/>
              <a:buChar char="ï"/>
            </a:pPr>
            <a:r>
              <a:rPr lang="en-US" sz="2200" dirty="0" smtClean="0">
                <a:solidFill>
                  <a:srgbClr val="FF0000"/>
                </a:solidFill>
              </a:rPr>
              <a:t>Chakra  		</a:t>
            </a:r>
            <a:r>
              <a:rPr lang="en-US" sz="2200" dirty="0" err="1" smtClean="0">
                <a:solidFill>
                  <a:srgbClr val="FF0000"/>
                </a:solidFill>
              </a:rPr>
              <a:t>Anahata</a:t>
            </a:r>
            <a:endParaRPr lang="en-US" sz="2200" dirty="0" smtClean="0">
              <a:solidFill>
                <a:srgbClr val="FF0000"/>
              </a:solidFill>
            </a:endParaRPr>
          </a:p>
          <a:p>
            <a:pPr eaLnBrk="1" hangingPunct="1">
              <a:buClr>
                <a:schemeClr val="accent1"/>
              </a:buClr>
              <a:buFont typeface="Wingdings 2" pitchFamily="18" charset="2"/>
              <a:buChar char="ï"/>
            </a:pPr>
            <a:r>
              <a:rPr lang="en-US" sz="2200" dirty="0" smtClean="0">
                <a:solidFill>
                  <a:srgbClr val="FF0000"/>
                </a:solidFill>
              </a:rPr>
              <a:t>Surya mantra  	Om </a:t>
            </a:r>
            <a:r>
              <a:rPr lang="en-US" sz="2200" dirty="0" err="1" smtClean="0">
                <a:solidFill>
                  <a:srgbClr val="FF0000"/>
                </a:solidFill>
              </a:rPr>
              <a:t>Bhaskaraya</a:t>
            </a:r>
            <a:r>
              <a:rPr lang="en-US" sz="2200" dirty="0" smtClean="0">
                <a:solidFill>
                  <a:srgbClr val="FF0000"/>
                </a:solidFill>
              </a:rPr>
              <a:t>  </a:t>
            </a:r>
            <a:r>
              <a:rPr lang="en-US" sz="2200" dirty="0" err="1" smtClean="0">
                <a:solidFill>
                  <a:srgbClr val="FF0000"/>
                </a:solidFill>
              </a:rPr>
              <a:t>Namaha</a:t>
            </a:r>
            <a:endParaRPr lang="en-US" sz="2200" dirty="0" smtClean="0">
              <a:solidFill>
                <a:srgbClr val="FF0000"/>
              </a:solidFill>
            </a:endParaRPr>
          </a:p>
          <a:p>
            <a:pPr eaLnBrk="1" hangingPunct="1">
              <a:buClr>
                <a:schemeClr val="accent1"/>
              </a:buClr>
              <a:buFont typeface="Wingdings 2" pitchFamily="18" charset="2"/>
              <a:buChar char="ï"/>
            </a:pPr>
            <a:r>
              <a:rPr lang="en-US" sz="2200" dirty="0" smtClean="0">
                <a:solidFill>
                  <a:srgbClr val="FF0000"/>
                </a:solidFill>
              </a:rPr>
              <a:t>Muscles  		postural, from soles of 					feet to crown of the head</a:t>
            </a:r>
          </a:p>
          <a:p>
            <a:pPr eaLnBrk="1" hangingPunct="1">
              <a:buClr>
                <a:schemeClr val="accent1"/>
              </a:buClr>
              <a:buFont typeface="Wingdings 2" pitchFamily="18" charset="2"/>
              <a:buChar char="ï"/>
            </a:pPr>
            <a:r>
              <a:rPr lang="en-US" sz="2200" dirty="0" smtClean="0">
                <a:solidFill>
                  <a:srgbClr val="FF0000"/>
                </a:solidFill>
              </a:rPr>
              <a:t>Organs/glands	cerebellum, thymus</a:t>
            </a:r>
          </a:p>
          <a:p>
            <a:pPr eaLnBrk="1" hangingPunct="1">
              <a:buClr>
                <a:schemeClr val="accent1"/>
              </a:buClr>
              <a:buFont typeface="Wingdings 2" pitchFamily="18" charset="2"/>
              <a:buChar char="ï"/>
            </a:pPr>
            <a:r>
              <a:rPr lang="en-US" sz="2200" dirty="0" smtClean="0">
                <a:solidFill>
                  <a:srgbClr val="FF0000"/>
                </a:solidFill>
              </a:rPr>
              <a:t>Benefits 		sense of balance, centre 					of gravity, concentration </a:t>
            </a:r>
          </a:p>
        </p:txBody>
      </p:sp>
      <p:sp>
        <p:nvSpPr>
          <p:cNvPr id="47109" name="AutoShape 5"/>
          <p:cNvSpPr>
            <a:spLocks noChangeArrowheads="1"/>
          </p:cNvSpPr>
          <p:nvPr/>
        </p:nvSpPr>
        <p:spPr bwMode="auto">
          <a:xfrm>
            <a:off x="8229600" y="2057400"/>
            <a:ext cx="342900" cy="304800"/>
          </a:xfrm>
          <a:prstGeom prst="star4">
            <a:avLst>
              <a:gd name="adj" fmla="val 12500"/>
            </a:avLst>
          </a:prstGeom>
          <a:solidFill>
            <a:srgbClr val="FF6600"/>
          </a:solidFill>
          <a:ln w="9525">
            <a:solidFill>
              <a:srgbClr val="CC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" fill="hold"/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" fill="hold"/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24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" fill="hold"/>
                                        <p:tgtEl>
                                          <p:spTgt spid="47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" fill="hold"/>
                                        <p:tgtEl>
                                          <p:spTgt spid="47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" fill="hold"/>
                                        <p:tgtEl>
                                          <p:spTgt spid="471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" fill="hold"/>
                                        <p:tgtEl>
                                          <p:spTgt spid="471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96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" fill="hold"/>
                                        <p:tgtEl>
                                          <p:spTgt spid="471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" fill="hold"/>
                                        <p:tgtEl>
                                          <p:spTgt spid="471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41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" fill="hold"/>
                                        <p:tgtEl>
                                          <p:spTgt spid="471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" fill="hold"/>
                                        <p:tgtEl>
                                          <p:spTgt spid="471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3070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" fill="hold"/>
                                        <p:tgtEl>
                                          <p:spTgt spid="471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" fill="hold"/>
                                        <p:tgtEl>
                                          <p:spTgt spid="471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34900"/>
                            </p:stCondLst>
                            <p:childTnLst>
                              <p:par>
                                <p:cTn id="41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" fill="hold"/>
                                        <p:tgtEl>
                                          <p:spTgt spid="471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" fill="hold"/>
                                        <p:tgtEl>
                                          <p:spTgt spid="471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7" grpId="0" build="p" autoUpdateAnimBg="0" advAuto="3000"/>
      <p:bldP spid="4710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/>
          <p:cNvSpPr/>
          <p:nvPr/>
        </p:nvSpPr>
        <p:spPr>
          <a:xfrm>
            <a:off x="676665" y="1101330"/>
            <a:ext cx="7848600" cy="5333063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88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THANK YOU</a:t>
            </a:r>
            <a:endParaRPr lang="en-US" sz="88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2133</TotalTime>
  <Words>394</Words>
  <Application>Microsoft PowerPoint</Application>
  <PresentationFormat>On-screen Show (4:3)</PresentationFormat>
  <Paragraphs>186</Paragraphs>
  <Slides>28</Slides>
  <Notes>13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0" baseType="lpstr">
      <vt:lpstr>Aspect</vt:lpstr>
      <vt:lpstr>Photo Editor Photo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</vt:vector>
  </TitlesOfParts>
  <Company>Manavata</Company>
  <LinksUpToDate>false</LinksUpToDate>
  <SharedDoc>false</SharedDoc>
  <HyperlinkBase>www.manavata.org</HyperlinkBase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Manavata Yoga</dc:title>
  <dc:creator>Srinivasa Chowdary Alluri</dc:creator>
  <cp:lastModifiedBy>Admin</cp:lastModifiedBy>
  <cp:revision>84</cp:revision>
  <dcterms:created xsi:type="dcterms:W3CDTF">2002-09-07T16:15:00Z</dcterms:created>
  <dcterms:modified xsi:type="dcterms:W3CDTF">2016-03-22T08:34:42Z</dcterms:modified>
</cp:coreProperties>
</file>